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8" r:id="rId3"/>
    <p:sldId id="272" r:id="rId4"/>
    <p:sldId id="279" r:id="rId5"/>
    <p:sldId id="260" r:id="rId6"/>
    <p:sldId id="262" r:id="rId7"/>
    <p:sldId id="273" r:id="rId8"/>
    <p:sldId id="261" r:id="rId9"/>
    <p:sldId id="266" r:id="rId10"/>
    <p:sldId id="264" r:id="rId11"/>
    <p:sldId id="269" r:id="rId12"/>
    <p:sldId id="268" r:id="rId13"/>
    <p:sldId id="270" r:id="rId14"/>
    <p:sldId id="271" r:id="rId15"/>
    <p:sldId id="259" r:id="rId16"/>
    <p:sldId id="277" r:id="rId17"/>
    <p:sldId id="278" r:id="rId18"/>
    <p:sldId id="274" r:id="rId19"/>
    <p:sldId id="275" r:id="rId20"/>
    <p:sldId id="280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B0AE"/>
    <a:srgbClr val="EECBD7"/>
    <a:srgbClr val="FF7E79"/>
    <a:srgbClr val="FF375F"/>
    <a:srgbClr val="AB7942"/>
    <a:srgbClr val="7A81FF"/>
    <a:srgbClr val="D5FC79"/>
    <a:srgbClr val="FF85FF"/>
    <a:srgbClr val="76D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17"/>
    <p:restoredTop sz="94675"/>
  </p:normalViewPr>
  <p:slideViewPr>
    <p:cSldViewPr snapToGrid="0" snapToObjects="1">
      <p:cViewPr>
        <p:scale>
          <a:sx n="150" d="100"/>
          <a:sy n="150" d="100"/>
        </p:scale>
        <p:origin x="1536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A20091-4112-8B48-89EA-3B1A0BC42B1F}" type="datetimeFigureOut">
              <a:rPr lang="en-US" smtClean="0"/>
              <a:t>3/2/21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43CC6-8B52-B243-8E5A-7C38B596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715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that we know the number of chromosomes we need to assemble let talk about how to do that. The best way to obtain a high quality assembly is by using multiple types of sequencing technologies. These technologies diversify how and what sequences you can capture and assemble. Long reads will span a relatively long distance, so they may capture entire chapters in a volume. However, they are quite error prone so one in every twenty words may be wrong. Linked reads are shorter and more accurate, so they will give you a series of sentences and say the sentences all come from a particular chapter. We can use these reads to correct the errors in the long reads. Hi-c will tell you where the chapter lie in relation to one another. For example, if you think about the example of an encyclopedia hi-c would tell you that the B section is always surrounded by the A section and the C section.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39F101-ADD7-BA40-B8A0-A2A024F14DB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87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36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27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89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50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07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7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562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3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853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89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9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162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FA3AD-0938-564D-9C7D-931923FCB9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Genome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502E94-9AE6-DD48-BE64-38F16F9521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Shannon EK Joslin</a:t>
            </a:r>
          </a:p>
          <a:p>
            <a:r>
              <a:rPr lang="en-US" dirty="0"/>
              <a:t>GVL Lab Meeting</a:t>
            </a:r>
          </a:p>
          <a:p>
            <a:r>
              <a:rPr lang="en-US" dirty="0"/>
              <a:t>03 March 2021</a:t>
            </a:r>
          </a:p>
        </p:txBody>
      </p:sp>
    </p:spTree>
    <p:extLst>
      <p:ext uri="{BB962C8B-B14F-4D97-AF65-F5344CB8AC3E}">
        <p14:creationId xmlns:p14="http://schemas.microsoft.com/office/powerpoint/2010/main" val="3241361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assembly metrics were trash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4187024" y="3042861"/>
            <a:ext cx="1121521" cy="135980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247508" y="3614046"/>
            <a:ext cx="996009" cy="62628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canu</a:t>
            </a:r>
            <a:r>
              <a:rPr lang="en-US" sz="1200" dirty="0">
                <a:solidFill>
                  <a:schemeClr val="bg1"/>
                </a:solidFill>
              </a:rPr>
              <a:t> + </a:t>
            </a:r>
            <a:r>
              <a:rPr lang="en-US" sz="1200" dirty="0" err="1">
                <a:solidFill>
                  <a:schemeClr val="bg1"/>
                </a:solidFill>
              </a:rPr>
              <a:t>purge_dups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rgbClr val="EEB0A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rgbClr val="EEB0A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AD10A6E-AAF3-C340-9FD5-22028450E2CE}"/>
              </a:ext>
            </a:extLst>
          </p:cNvPr>
          <p:cNvCxnSpPr/>
          <p:nvPr/>
        </p:nvCxnSpPr>
        <p:spPr>
          <a:xfrm>
            <a:off x="11246041" y="3794577"/>
            <a:ext cx="262393" cy="275448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EF67A47-7489-F547-AFB4-F38E67B00890}"/>
              </a:ext>
            </a:extLst>
          </p:cNvPr>
          <p:cNvCxnSpPr>
            <a:cxnSpLocks/>
          </p:cNvCxnSpPr>
          <p:nvPr/>
        </p:nvCxnSpPr>
        <p:spPr>
          <a:xfrm flipV="1">
            <a:off x="11230951" y="3794577"/>
            <a:ext cx="316634" cy="248476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ED02B2A4-4355-5D46-9822-306AF8B9291A}"/>
              </a:ext>
            </a:extLst>
          </p:cNvPr>
          <p:cNvSpPr/>
          <p:nvPr/>
        </p:nvSpPr>
        <p:spPr>
          <a:xfrm>
            <a:off x="4198678" y="4575413"/>
            <a:ext cx="1121521" cy="776007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ED9F4E-086C-DA4F-A148-15644926AB93}"/>
              </a:ext>
            </a:extLst>
          </p:cNvPr>
          <p:cNvSpPr txBox="1"/>
          <p:nvPr/>
        </p:nvSpPr>
        <p:spPr>
          <a:xfrm>
            <a:off x="4602454" y="4298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D915EB8-7B26-4944-ADB1-1CE4C3601D27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11684-7896-DF42-906D-3DD5A616F995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09C8002-C332-3044-B595-289D63D69883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9A6C5E-A1B8-F144-BDC9-01E10173645A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F77A77E-4917-A14E-8A3C-C3762984A9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0811558"/>
              </p:ext>
            </p:extLst>
          </p:nvPr>
        </p:nvGraphicFramePr>
        <p:xfrm>
          <a:off x="8968569" y="5407383"/>
          <a:ext cx="2254251" cy="1005840"/>
        </p:xfrm>
        <a:graphic>
          <a:graphicData uri="http://schemas.openxmlformats.org/drawingml/2006/table">
            <a:tbl>
              <a:tblPr/>
              <a:tblGrid>
                <a:gridCol w="1076278">
                  <a:extLst>
                    <a:ext uri="{9D8B030D-6E8A-4147-A177-3AD203B41FA5}">
                      <a16:colId xmlns:a16="http://schemas.microsoft.com/office/drawing/2014/main" val="2875826727"/>
                    </a:ext>
                  </a:extLst>
                </a:gridCol>
                <a:gridCol w="1177973">
                  <a:extLst>
                    <a:ext uri="{9D8B030D-6E8A-4147-A177-3AD203B41FA5}">
                      <a16:colId xmlns:a16="http://schemas.microsoft.com/office/drawing/2014/main" val="2185935403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2,362,502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546589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85741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n_scaffolds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1641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42696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488,874,151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5316864"/>
                  </a:ext>
                </a:extLst>
              </a:tr>
            </a:tbl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D5B0B910-B5F5-E147-A04F-F2E9191F3D14}"/>
              </a:ext>
            </a:extLst>
          </p:cNvPr>
          <p:cNvSpPr/>
          <p:nvPr/>
        </p:nvSpPr>
        <p:spPr>
          <a:xfrm>
            <a:off x="237067" y="5082018"/>
            <a:ext cx="2853266" cy="15050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0DB1C69E-18EA-8848-A448-864F8649BC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019954"/>
              </p:ext>
            </p:extLst>
          </p:nvPr>
        </p:nvGraphicFramePr>
        <p:xfrm>
          <a:off x="392579" y="5407383"/>
          <a:ext cx="2533650" cy="1005840"/>
        </p:xfrm>
        <a:graphic>
          <a:graphicData uri="http://schemas.openxmlformats.org/drawingml/2006/table">
            <a:tbl>
              <a:tblPr/>
              <a:tblGrid>
                <a:gridCol w="1209675">
                  <a:extLst>
                    <a:ext uri="{9D8B030D-6E8A-4147-A177-3AD203B41FA5}">
                      <a16:colId xmlns:a16="http://schemas.microsoft.com/office/drawing/2014/main" val="2502338253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val="4028544951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20,890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75896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205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8233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chemeClr val="bg1"/>
                          </a:solidFill>
                          <a:effectLst/>
                        </a:rPr>
                        <a:t>n_contigs</a:t>
                      </a:r>
                      <a:endParaRPr lang="en-US" sz="1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22,296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2647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399,480,000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60406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52C441C1-C2C7-4B48-9C5E-73757F94B0F2}"/>
              </a:ext>
            </a:extLst>
          </p:cNvPr>
          <p:cNvSpPr txBox="1"/>
          <p:nvPr/>
        </p:nvSpPr>
        <p:spPr>
          <a:xfrm>
            <a:off x="1165198" y="5082018"/>
            <a:ext cx="811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previous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EB0478F-5FAE-DE46-AB46-0635E6B61B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152291"/>
              </p:ext>
            </p:extLst>
          </p:nvPr>
        </p:nvGraphicFramePr>
        <p:xfrm>
          <a:off x="6323462" y="5407383"/>
          <a:ext cx="2254251" cy="1005840"/>
        </p:xfrm>
        <a:graphic>
          <a:graphicData uri="http://schemas.openxmlformats.org/drawingml/2006/table">
            <a:tbl>
              <a:tblPr/>
              <a:tblGrid>
                <a:gridCol w="1076278">
                  <a:extLst>
                    <a:ext uri="{9D8B030D-6E8A-4147-A177-3AD203B41FA5}">
                      <a16:colId xmlns:a16="http://schemas.microsoft.com/office/drawing/2014/main" val="3246104114"/>
                    </a:ext>
                  </a:extLst>
                </a:gridCol>
                <a:gridCol w="1177973">
                  <a:extLst>
                    <a:ext uri="{9D8B030D-6E8A-4147-A177-3AD203B41FA5}">
                      <a16:colId xmlns:a16="http://schemas.microsoft.com/office/drawing/2014/main" val="974428205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CBD7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221,328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CB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59058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CBD7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427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CB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44584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n_scaffolds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CBD7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5055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CB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38721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CBD7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487,157,651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CB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781995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96B5A63D-9064-354A-97A3-601E55799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7738926"/>
              </p:ext>
            </p:extLst>
          </p:nvPr>
        </p:nvGraphicFramePr>
        <p:xfrm>
          <a:off x="3710768" y="5407383"/>
          <a:ext cx="2254251" cy="1005840"/>
        </p:xfrm>
        <a:graphic>
          <a:graphicData uri="http://schemas.openxmlformats.org/drawingml/2006/table">
            <a:tbl>
              <a:tblPr/>
              <a:tblGrid>
                <a:gridCol w="1076278">
                  <a:extLst>
                    <a:ext uri="{9D8B030D-6E8A-4147-A177-3AD203B41FA5}">
                      <a16:colId xmlns:a16="http://schemas.microsoft.com/office/drawing/2014/main" val="1631478587"/>
                    </a:ext>
                  </a:extLst>
                </a:gridCol>
                <a:gridCol w="1177973">
                  <a:extLst>
                    <a:ext uri="{9D8B030D-6E8A-4147-A177-3AD203B41FA5}">
                      <a16:colId xmlns:a16="http://schemas.microsoft.com/office/drawing/2014/main" val="2751321517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189,094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86481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474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15835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n_scaffolds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5276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94977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487,140,827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811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1382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long read assembler came out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4187024" y="3042861"/>
            <a:ext cx="1121521" cy="135980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291335" y="3767890"/>
            <a:ext cx="952182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ipa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02B2A4-4355-5D46-9822-306AF8B9291A}"/>
              </a:ext>
            </a:extLst>
          </p:cNvPr>
          <p:cNvSpPr/>
          <p:nvPr/>
        </p:nvSpPr>
        <p:spPr>
          <a:xfrm>
            <a:off x="4198678" y="4575413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ED9F4E-086C-DA4F-A148-15644926AB93}"/>
              </a:ext>
            </a:extLst>
          </p:cNvPr>
          <p:cNvSpPr txBox="1"/>
          <p:nvPr/>
        </p:nvSpPr>
        <p:spPr>
          <a:xfrm>
            <a:off x="4602454" y="4298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D915EB8-7B26-4944-ADB1-1CE4C3601D27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11684-7896-DF42-906D-3DD5A616F995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09C8002-C332-3044-B595-289D63D69883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9A6C5E-A1B8-F144-BDC9-01E10173645A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65DB7C-F940-E14D-8532-0279B2C7F727}"/>
              </a:ext>
            </a:extLst>
          </p:cNvPr>
          <p:cNvSpPr txBox="1"/>
          <p:nvPr/>
        </p:nvSpPr>
        <p:spPr>
          <a:xfrm>
            <a:off x="11458111" y="3559750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78311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long read assembler just came out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4187024" y="3042861"/>
            <a:ext cx="1121521" cy="135980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291335" y="3767890"/>
            <a:ext cx="952182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ipa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02B2A4-4355-5D46-9822-306AF8B9291A}"/>
              </a:ext>
            </a:extLst>
          </p:cNvPr>
          <p:cNvSpPr/>
          <p:nvPr/>
        </p:nvSpPr>
        <p:spPr>
          <a:xfrm>
            <a:off x="4198678" y="4575413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ED9F4E-086C-DA4F-A148-15644926AB93}"/>
              </a:ext>
            </a:extLst>
          </p:cNvPr>
          <p:cNvSpPr txBox="1"/>
          <p:nvPr/>
        </p:nvSpPr>
        <p:spPr>
          <a:xfrm>
            <a:off x="4602454" y="4298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D915EB8-7B26-4944-ADB1-1CE4C3601D27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11684-7896-DF42-906D-3DD5A616F995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09C8002-C332-3044-B595-289D63D69883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9A6C5E-A1B8-F144-BDC9-01E10173645A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65DB7C-F940-E14D-8532-0279B2C7F727}"/>
              </a:ext>
            </a:extLst>
          </p:cNvPr>
          <p:cNvSpPr txBox="1"/>
          <p:nvPr/>
        </p:nvSpPr>
        <p:spPr>
          <a:xfrm>
            <a:off x="11458111" y="3559750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?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80FAB09-7581-3A4F-9AC7-E43315F7C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942118"/>
              </p:ext>
            </p:extLst>
          </p:nvPr>
        </p:nvGraphicFramePr>
        <p:xfrm>
          <a:off x="3545752" y="5460825"/>
          <a:ext cx="2533650" cy="1005840"/>
        </p:xfrm>
        <a:graphic>
          <a:graphicData uri="http://schemas.openxmlformats.org/drawingml/2006/table">
            <a:tbl>
              <a:tblPr/>
              <a:tblGrid>
                <a:gridCol w="1209675">
                  <a:extLst>
                    <a:ext uri="{9D8B030D-6E8A-4147-A177-3AD203B41FA5}">
                      <a16:colId xmlns:a16="http://schemas.microsoft.com/office/drawing/2014/main" val="4121381120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val="452865657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418,614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4639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264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34726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n_scaffolds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1805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113565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436,920,153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61489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29B161F-63FA-4D46-990C-213CC6BEFB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858670"/>
              </p:ext>
            </p:extLst>
          </p:nvPr>
        </p:nvGraphicFramePr>
        <p:xfrm>
          <a:off x="6246899" y="5453770"/>
          <a:ext cx="2533650" cy="1005840"/>
        </p:xfrm>
        <a:graphic>
          <a:graphicData uri="http://schemas.openxmlformats.org/drawingml/2006/table">
            <a:tbl>
              <a:tblPr/>
              <a:tblGrid>
                <a:gridCol w="1209675">
                  <a:extLst>
                    <a:ext uri="{9D8B030D-6E8A-4147-A177-3AD203B41FA5}">
                      <a16:colId xmlns:a16="http://schemas.microsoft.com/office/drawing/2014/main" val="1474772892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val="2006719935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1,392,224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892111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80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65047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n_scaffolds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1012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0178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436,999,453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64453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B98334B-4371-CF4B-A084-5E7739CCE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894158"/>
              </p:ext>
            </p:extLst>
          </p:nvPr>
        </p:nvGraphicFramePr>
        <p:xfrm>
          <a:off x="8924461" y="5453429"/>
          <a:ext cx="2533650" cy="1005840"/>
        </p:xfrm>
        <a:graphic>
          <a:graphicData uri="http://schemas.openxmlformats.org/drawingml/2006/table">
            <a:tbl>
              <a:tblPr/>
              <a:tblGrid>
                <a:gridCol w="1209675">
                  <a:extLst>
                    <a:ext uri="{9D8B030D-6E8A-4147-A177-3AD203B41FA5}">
                      <a16:colId xmlns:a16="http://schemas.microsoft.com/office/drawing/2014/main" val="3082257436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val="3508812448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4,383,157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247142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81552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n_scaffolds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515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750123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437,264,453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6256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7751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incorporated linkage map data to close gaps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229978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379089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3916093" y="3042861"/>
            <a:ext cx="1121521" cy="135980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020404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ipa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616856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705044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264308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348977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157144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326774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677708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040498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37774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07677" y="554874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728161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301406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380968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7948858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036799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06229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412711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02B2A4-4355-5D46-9822-306AF8B9291A}"/>
              </a:ext>
            </a:extLst>
          </p:cNvPr>
          <p:cNvSpPr/>
          <p:nvPr/>
        </p:nvSpPr>
        <p:spPr>
          <a:xfrm>
            <a:off x="3927747" y="4575413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ED9F4E-086C-DA4F-A148-15644926AB93}"/>
              </a:ext>
            </a:extLst>
          </p:cNvPr>
          <p:cNvSpPr txBox="1"/>
          <p:nvPr/>
        </p:nvSpPr>
        <p:spPr>
          <a:xfrm>
            <a:off x="4331523" y="4298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D915EB8-7B26-4944-ADB1-1CE4C3601D27}"/>
              </a:ext>
            </a:extLst>
          </p:cNvPr>
          <p:cNvSpPr/>
          <p:nvPr/>
        </p:nvSpPr>
        <p:spPr>
          <a:xfrm>
            <a:off x="6643159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11684-7896-DF42-906D-3DD5A616F995}"/>
              </a:ext>
            </a:extLst>
          </p:cNvPr>
          <p:cNvSpPr txBox="1"/>
          <p:nvPr/>
        </p:nvSpPr>
        <p:spPr>
          <a:xfrm>
            <a:off x="7046935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09C8002-C332-3044-B595-289D63D69883}"/>
              </a:ext>
            </a:extLst>
          </p:cNvPr>
          <p:cNvSpPr/>
          <p:nvPr/>
        </p:nvSpPr>
        <p:spPr>
          <a:xfrm>
            <a:off x="9318084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9A6C5E-A1B8-F144-BDC9-01E10173645A}"/>
              </a:ext>
            </a:extLst>
          </p:cNvPr>
          <p:cNvSpPr txBox="1"/>
          <p:nvPr/>
        </p:nvSpPr>
        <p:spPr>
          <a:xfrm>
            <a:off x="9721860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565898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635749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65DB7C-F940-E14D-8532-0279B2C7F727}"/>
              </a:ext>
            </a:extLst>
          </p:cNvPr>
          <p:cNvSpPr txBox="1"/>
          <p:nvPr/>
        </p:nvSpPr>
        <p:spPr>
          <a:xfrm>
            <a:off x="11393707" y="5596301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?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3458B554-65FB-114F-BE77-67B389641F23}"/>
              </a:ext>
            </a:extLst>
          </p:cNvPr>
          <p:cNvSpPr/>
          <p:nvPr/>
        </p:nvSpPr>
        <p:spPr>
          <a:xfrm>
            <a:off x="10653954" y="3257432"/>
            <a:ext cx="1240735" cy="106726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Linkage Map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00207FDE-1783-4148-9172-72C4115A1CF7}"/>
              </a:ext>
            </a:extLst>
          </p:cNvPr>
          <p:cNvSpPr/>
          <p:nvPr/>
        </p:nvSpPr>
        <p:spPr>
          <a:xfrm>
            <a:off x="10721690" y="3765266"/>
            <a:ext cx="1121520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chromonomer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6610CF6-5768-F647-899A-65DBEBBFFCEE}"/>
              </a:ext>
            </a:extLst>
          </p:cNvPr>
          <p:cNvSpPr txBox="1"/>
          <p:nvPr/>
        </p:nvSpPr>
        <p:spPr>
          <a:xfrm>
            <a:off x="11124280" y="295735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4570732-3671-0042-8EFF-B85ECE859CDA}"/>
              </a:ext>
            </a:extLst>
          </p:cNvPr>
          <p:cNvSpPr/>
          <p:nvPr/>
        </p:nvSpPr>
        <p:spPr>
          <a:xfrm>
            <a:off x="10713560" y="2297136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C30092C2-8940-8845-B824-702C01F95C1A}"/>
              </a:ext>
            </a:extLst>
          </p:cNvPr>
          <p:cNvSpPr/>
          <p:nvPr/>
        </p:nvSpPr>
        <p:spPr>
          <a:xfrm rot="5400000">
            <a:off x="10671617" y="4837550"/>
            <a:ext cx="1224044" cy="19834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690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success!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229978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379089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3916093" y="3042861"/>
            <a:ext cx="1121521" cy="135980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020404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ipa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616856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705044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264308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348977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157144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326774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677708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040498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37774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07677" y="554874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728161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301406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380968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7948858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036799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06229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412711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565898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635749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65DB7C-F940-E14D-8532-0279B2C7F727}"/>
              </a:ext>
            </a:extLst>
          </p:cNvPr>
          <p:cNvSpPr txBox="1"/>
          <p:nvPr/>
        </p:nvSpPr>
        <p:spPr>
          <a:xfrm>
            <a:off x="11427575" y="5596301"/>
            <a:ext cx="335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!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3458B554-65FB-114F-BE77-67B389641F23}"/>
              </a:ext>
            </a:extLst>
          </p:cNvPr>
          <p:cNvSpPr/>
          <p:nvPr/>
        </p:nvSpPr>
        <p:spPr>
          <a:xfrm>
            <a:off x="10653954" y="3257432"/>
            <a:ext cx="1240735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Linkage Map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00207FDE-1783-4148-9172-72C4115A1CF7}"/>
              </a:ext>
            </a:extLst>
          </p:cNvPr>
          <p:cNvSpPr/>
          <p:nvPr/>
        </p:nvSpPr>
        <p:spPr>
          <a:xfrm>
            <a:off x="10721690" y="3765266"/>
            <a:ext cx="1121520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chromonomer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C30092C2-8940-8845-B824-702C01F95C1A}"/>
              </a:ext>
            </a:extLst>
          </p:cNvPr>
          <p:cNvSpPr/>
          <p:nvPr/>
        </p:nvSpPr>
        <p:spPr>
          <a:xfrm rot="5400000">
            <a:off x="10671617" y="4837550"/>
            <a:ext cx="1224044" cy="19834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072295-3A1E-E847-8ECE-F184D47F6EE3}"/>
              </a:ext>
            </a:extLst>
          </p:cNvPr>
          <p:cNvSpPr/>
          <p:nvPr/>
        </p:nvSpPr>
        <p:spPr>
          <a:xfrm>
            <a:off x="7510694" y="5048463"/>
            <a:ext cx="2853266" cy="15050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7" name="Table 56">
            <a:extLst>
              <a:ext uri="{FF2B5EF4-FFF2-40B4-BE49-F238E27FC236}">
                <a16:creationId xmlns:a16="http://schemas.microsoft.com/office/drawing/2014/main" id="{35A79BF2-5A0E-BD47-ADAF-EDF26AA549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097189"/>
              </p:ext>
            </p:extLst>
          </p:nvPr>
        </p:nvGraphicFramePr>
        <p:xfrm>
          <a:off x="7666206" y="5373828"/>
          <a:ext cx="2533650" cy="1005840"/>
        </p:xfrm>
        <a:graphic>
          <a:graphicData uri="http://schemas.openxmlformats.org/drawingml/2006/table">
            <a:tbl>
              <a:tblPr/>
              <a:tblGrid>
                <a:gridCol w="1209675">
                  <a:extLst>
                    <a:ext uri="{9D8B030D-6E8A-4147-A177-3AD203B41FA5}">
                      <a16:colId xmlns:a16="http://schemas.microsoft.com/office/drawing/2014/main" val="2502338253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val="4028544951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14,850,352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75896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8233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chemeClr val="bg1"/>
                          </a:solidFill>
                          <a:effectLst/>
                        </a:rPr>
                        <a:t>n_contigs</a:t>
                      </a:r>
                      <a:endParaRPr lang="en-US" sz="1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376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2647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437,273,953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604061"/>
                  </a:ext>
                </a:extLst>
              </a:tr>
            </a:tbl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id="{6FC817C6-5F95-FD4B-B052-44BC72E209B7}"/>
              </a:ext>
            </a:extLst>
          </p:cNvPr>
          <p:cNvSpPr txBox="1"/>
          <p:nvPr/>
        </p:nvSpPr>
        <p:spPr>
          <a:xfrm>
            <a:off x="8196460" y="5048463"/>
            <a:ext cx="16055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final assembly stats</a:t>
            </a:r>
          </a:p>
        </p:txBody>
      </p:sp>
    </p:spTree>
    <p:extLst>
      <p:ext uri="{BB962C8B-B14F-4D97-AF65-F5344CB8AC3E}">
        <p14:creationId xmlns:p14="http://schemas.microsoft.com/office/powerpoint/2010/main" val="2561096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92C80-54FD-C349-8614-D51F313F7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karyotyping experiment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9048B-BFC8-204A-9DDB-CD831ABE6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11800" cy="4351338"/>
          </a:xfrm>
        </p:spPr>
        <p:txBody>
          <a:bodyPr/>
          <a:lstStyle/>
          <a:p>
            <a:r>
              <a:rPr lang="en-US" dirty="0"/>
              <a:t>in collaboration with Dr Mary Delaney’s lab</a:t>
            </a:r>
          </a:p>
          <a:p>
            <a:r>
              <a:rPr lang="en-US" dirty="0"/>
              <a:t>found 2n = 56</a:t>
            </a:r>
          </a:p>
          <a:p>
            <a:r>
              <a:rPr lang="en-US" dirty="0"/>
              <a:t>image is too low res to say anything about sex chromosomes or chromosome composition</a:t>
            </a:r>
          </a:p>
        </p:txBody>
      </p:sp>
      <p:pic>
        <p:nvPicPr>
          <p:cNvPr id="4" name="Picture 3" descr="A picture containing plate&#10;&#10;Description automatically generated">
            <a:extLst>
              <a:ext uri="{FF2B5EF4-FFF2-40B4-BE49-F238E27FC236}">
                <a16:creationId xmlns:a16="http://schemas.microsoft.com/office/drawing/2014/main" id="{670AD872-6813-CE42-894E-21D530D03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201" y="2701131"/>
            <a:ext cx="2930791" cy="306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524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1933E-451F-C243-A2C4-94B6F5D4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these assembly metrics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DA3FE-BFF2-FD47-9A73-1D0448536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estimated genome size 465,000,000 (465Mb)</a:t>
            </a:r>
          </a:p>
          <a:p>
            <a:r>
              <a:rPr lang="en-US" dirty="0"/>
              <a:t>2n = 56 chromosomes (n = 28)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F54A574-F967-A84A-873F-36C5EDAA595D}"/>
                  </a:ext>
                </a:extLst>
              </p:cNvPr>
              <p:cNvSpPr txBox="1"/>
              <p:nvPr/>
            </p:nvSpPr>
            <p:spPr>
              <a:xfrm>
                <a:off x="2849699" y="3187344"/>
                <a:ext cx="6083332" cy="7015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465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,000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𝐾𝑏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28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𝑐h𝑟𝑜𝑚𝑜𝑠𝑜𝑚𝑒𝑠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≈16,000 </m:t>
                      </m:r>
                      <m:f>
                        <m:fPr>
                          <m:type m:val="skw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𝐾𝑏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𝑐h𝑟𝑜𝑚𝑜𝑠𝑜𝑚𝑒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F54A574-F967-A84A-873F-36C5EDAA59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9699" y="3187344"/>
                <a:ext cx="6083332" cy="701539"/>
              </a:xfrm>
              <a:prstGeom prst="rect">
                <a:avLst/>
              </a:prstGeom>
              <a:blipFill>
                <a:blip r:embed="rId2"/>
                <a:stretch>
                  <a:fillRect l="-625" t="-89286" r="-625" b="-151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BAE3C77-FD64-6F48-A177-FBC6C63CA4E8}"/>
              </a:ext>
            </a:extLst>
          </p:cNvPr>
          <p:cNvSpPr txBox="1"/>
          <p:nvPr/>
        </p:nvSpPr>
        <p:spPr>
          <a:xfrm>
            <a:off x="838200" y="4284007"/>
            <a:ext cx="9709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 a “perfect” assembly, not accounting for chromosome size variation would have the following stats: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654917-CDE5-8F40-BEC6-BF2C77426AEB}"/>
              </a:ext>
            </a:extLst>
          </p:cNvPr>
          <p:cNvSpPr/>
          <p:nvPr/>
        </p:nvSpPr>
        <p:spPr>
          <a:xfrm>
            <a:off x="2134361" y="4987826"/>
            <a:ext cx="2853266" cy="15050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CE9718E-4A90-BC46-AA29-477A364329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942441"/>
              </p:ext>
            </p:extLst>
          </p:nvPr>
        </p:nvGraphicFramePr>
        <p:xfrm>
          <a:off x="2289873" y="5313191"/>
          <a:ext cx="2533650" cy="1005840"/>
        </p:xfrm>
        <a:graphic>
          <a:graphicData uri="http://schemas.openxmlformats.org/drawingml/2006/table">
            <a:tbl>
              <a:tblPr/>
              <a:tblGrid>
                <a:gridCol w="1209675">
                  <a:extLst>
                    <a:ext uri="{9D8B030D-6E8A-4147-A177-3AD203B41FA5}">
                      <a16:colId xmlns:a16="http://schemas.microsoft.com/office/drawing/2014/main" val="2502338253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val="4028544951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16,000,000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75896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8233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chemeClr val="bg1"/>
                          </a:solidFill>
                          <a:effectLst/>
                        </a:rPr>
                        <a:t>n_contigs</a:t>
                      </a:r>
                      <a:endParaRPr lang="en-US" sz="1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28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2647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465,00,000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60406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F54CC01-9198-3F43-96CB-399454F42312}"/>
              </a:ext>
            </a:extLst>
          </p:cNvPr>
          <p:cNvSpPr txBox="1"/>
          <p:nvPr/>
        </p:nvSpPr>
        <p:spPr>
          <a:xfrm>
            <a:off x="2820127" y="4987826"/>
            <a:ext cx="12481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“perfect” stats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484A81-9091-594B-B6ED-71E43FF81251}"/>
              </a:ext>
            </a:extLst>
          </p:cNvPr>
          <p:cNvSpPr/>
          <p:nvPr/>
        </p:nvSpPr>
        <p:spPr>
          <a:xfrm>
            <a:off x="6172961" y="4987826"/>
            <a:ext cx="2853266" cy="15050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BF4612F-5881-0644-94DC-2EF3208478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637518"/>
              </p:ext>
            </p:extLst>
          </p:nvPr>
        </p:nvGraphicFramePr>
        <p:xfrm>
          <a:off x="6328473" y="5313191"/>
          <a:ext cx="2533650" cy="1005840"/>
        </p:xfrm>
        <a:graphic>
          <a:graphicData uri="http://schemas.openxmlformats.org/drawingml/2006/table">
            <a:tbl>
              <a:tblPr/>
              <a:tblGrid>
                <a:gridCol w="1209675">
                  <a:extLst>
                    <a:ext uri="{9D8B030D-6E8A-4147-A177-3AD203B41FA5}">
                      <a16:colId xmlns:a16="http://schemas.microsoft.com/office/drawing/2014/main" val="2502338253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val="4028544951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14,850,352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75896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8233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chemeClr val="bg1"/>
                          </a:solidFill>
                          <a:effectLst/>
                        </a:rPr>
                        <a:t>n_contigs</a:t>
                      </a:r>
                      <a:endParaRPr lang="en-US" sz="1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376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2647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437,273,953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60406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92BE5A2-706B-6B48-A584-B1B78D2E6D8B}"/>
              </a:ext>
            </a:extLst>
          </p:cNvPr>
          <p:cNvSpPr txBox="1"/>
          <p:nvPr/>
        </p:nvSpPr>
        <p:spPr>
          <a:xfrm>
            <a:off x="6858727" y="4987826"/>
            <a:ext cx="16055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final assembly stats</a:t>
            </a:r>
          </a:p>
        </p:txBody>
      </p:sp>
    </p:spTree>
    <p:extLst>
      <p:ext uri="{BB962C8B-B14F-4D97-AF65-F5344CB8AC3E}">
        <p14:creationId xmlns:p14="http://schemas.microsoft.com/office/powerpoint/2010/main" val="3906108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B2B7E-41A3-FB4B-B8B7-27C4F0CE3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of the contigs are small…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ED7826-E4A0-B844-A036-5A45258FC4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" t="4897" r="-29" b="18909"/>
          <a:stretch/>
        </p:blipFill>
        <p:spPr>
          <a:xfrm>
            <a:off x="1151467" y="2477924"/>
            <a:ext cx="10118904" cy="301398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85D1260-E57E-E147-9456-018A92A28729}"/>
              </a:ext>
            </a:extLst>
          </p:cNvPr>
          <p:cNvSpPr/>
          <p:nvPr/>
        </p:nvSpPr>
        <p:spPr>
          <a:xfrm>
            <a:off x="1151467" y="5462031"/>
            <a:ext cx="10118902" cy="377838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C9A968-F99B-CF4B-9A31-6F81F42C5AA6}"/>
              </a:ext>
            </a:extLst>
          </p:cNvPr>
          <p:cNvSpPr txBox="1"/>
          <p:nvPr/>
        </p:nvSpPr>
        <p:spPr>
          <a:xfrm>
            <a:off x="5691726" y="5543228"/>
            <a:ext cx="7713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contig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8E82F7-DE3B-2D48-BEA7-EBC1238A2863}"/>
              </a:ext>
            </a:extLst>
          </p:cNvPr>
          <p:cNvSpPr/>
          <p:nvPr/>
        </p:nvSpPr>
        <p:spPr>
          <a:xfrm>
            <a:off x="1151467" y="2108553"/>
            <a:ext cx="10118903" cy="377838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E22C35-E9C9-5D48-8FB8-E3010CA0899E}"/>
              </a:ext>
            </a:extLst>
          </p:cNvPr>
          <p:cNvSpPr txBox="1"/>
          <p:nvPr/>
        </p:nvSpPr>
        <p:spPr>
          <a:xfrm>
            <a:off x="5533355" y="2187059"/>
            <a:ext cx="14059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kern="0" dirty="0">
                <a:solidFill>
                  <a:prstClr val="black"/>
                </a:solidFill>
              </a:rPr>
              <a:t>assembly read lengths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32745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1F01C-2750-214B-B7C9-2E02F794E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86D19-0D3D-A448-854A-62FEEF795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88467" cy="4351338"/>
          </a:xfrm>
        </p:spPr>
        <p:txBody>
          <a:bodyPr/>
          <a:lstStyle/>
          <a:p>
            <a:r>
              <a:rPr lang="en-US" dirty="0"/>
              <a:t>need to resolve some placements</a:t>
            </a:r>
          </a:p>
          <a:p>
            <a:r>
              <a:rPr lang="en-US" dirty="0"/>
              <a:t>looking pretty good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E93B1E4-1BCC-7A41-9117-0966F083F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1600132"/>
            <a:ext cx="4892743" cy="48927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348D14-0CD8-A446-800A-EEF480802510}"/>
              </a:ext>
            </a:extLst>
          </p:cNvPr>
          <p:cNvSpPr txBox="1"/>
          <p:nvPr/>
        </p:nvSpPr>
        <p:spPr>
          <a:xfrm>
            <a:off x="6140450" y="1640959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EED2A-02ED-054F-9085-FC7E0217D4CB}"/>
              </a:ext>
            </a:extLst>
          </p:cNvPr>
          <p:cNvSpPr txBox="1"/>
          <p:nvPr/>
        </p:nvSpPr>
        <p:spPr>
          <a:xfrm>
            <a:off x="10042066" y="1640959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FEMALE</a:t>
            </a:r>
          </a:p>
        </p:txBody>
      </p:sp>
    </p:spTree>
    <p:extLst>
      <p:ext uri="{BB962C8B-B14F-4D97-AF65-F5344CB8AC3E}">
        <p14:creationId xmlns:p14="http://schemas.microsoft.com/office/powerpoint/2010/main" val="1626802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0E018-7344-7B42-A7BA-2F009A600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already used it for a GWAS</a:t>
            </a:r>
          </a:p>
        </p:txBody>
      </p:sp>
      <p:pic>
        <p:nvPicPr>
          <p:cNvPr id="4" name="Picture 3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16D878E9-5304-294F-BD83-91DA89CFC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440" y="1517173"/>
            <a:ext cx="9373701" cy="4975702"/>
          </a:xfrm>
          <a:prstGeom prst="rect">
            <a:avLst/>
          </a:prstGeom>
        </p:spPr>
      </p:pic>
      <p:sp>
        <p:nvSpPr>
          <p:cNvPr id="5" name="Donut 4">
            <a:extLst>
              <a:ext uri="{FF2B5EF4-FFF2-40B4-BE49-F238E27FC236}">
                <a16:creationId xmlns:a16="http://schemas.microsoft.com/office/drawing/2014/main" id="{43A960CB-ABF6-4643-B777-7286F6732427}"/>
              </a:ext>
            </a:extLst>
          </p:cNvPr>
          <p:cNvSpPr/>
          <p:nvPr/>
        </p:nvSpPr>
        <p:spPr>
          <a:xfrm>
            <a:off x="5295627" y="1723607"/>
            <a:ext cx="177195" cy="172505"/>
          </a:xfrm>
          <a:prstGeom prst="donut">
            <a:avLst>
              <a:gd name="adj" fmla="val 2971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941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EE3F7-DE58-F042-9ED1-2BE803219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D1CC8-2973-0B41-820D-90B4C4D03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sequencing technologies</a:t>
            </a:r>
          </a:p>
          <a:p>
            <a:r>
              <a:rPr lang="en-US" dirty="0"/>
              <a:t>pipeline</a:t>
            </a:r>
          </a:p>
          <a:p>
            <a:r>
              <a:rPr lang="en-US" dirty="0"/>
              <a:t>current status</a:t>
            </a:r>
          </a:p>
          <a:p>
            <a:r>
              <a:rPr lang="en-US" dirty="0"/>
              <a:t>future use</a:t>
            </a:r>
          </a:p>
          <a:p>
            <a:pPr lvl="1"/>
            <a:r>
              <a:rPr lang="en-US" dirty="0"/>
              <a:t>genome</a:t>
            </a:r>
          </a:p>
          <a:p>
            <a:pPr lvl="1"/>
            <a:r>
              <a:rPr lang="en-US" dirty="0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3889615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2B4D-05E1-7B48-AEFF-EA5212005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0EE9B-B419-FF4F-A997-E18EB67C2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genome will be used by planned and ongoing delta smelt studies</a:t>
            </a:r>
          </a:p>
          <a:p>
            <a:r>
              <a:rPr lang="en-US" dirty="0"/>
              <a:t>assembly pipeline will be used for future assemblies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522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E238D-9D96-1644-BC43-8881061CD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20269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EE3F7-DE58-F042-9ED1-2BE803219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D1CC8-2973-0B41-820D-90B4C4D03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/>
              <a:t>N50</a:t>
            </a:r>
            <a:r>
              <a:rPr lang="en-US" dirty="0"/>
              <a:t> – the LENGTH of contigs/scaffolds that contain 50% or more of the assembly</a:t>
            </a:r>
          </a:p>
          <a:p>
            <a:r>
              <a:rPr lang="en-US" sz="3200" b="1" dirty="0"/>
              <a:t>L50</a:t>
            </a:r>
            <a:r>
              <a:rPr lang="en-US" dirty="0"/>
              <a:t> – the NUMBER of contigs/scaffolds that contain 50% or more of the assembly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B8933A-5FE2-5C4F-BD1F-0785DDA71E18}"/>
              </a:ext>
            </a:extLst>
          </p:cNvPr>
          <p:cNvSpPr/>
          <p:nvPr/>
        </p:nvSpPr>
        <p:spPr>
          <a:xfrm>
            <a:off x="3132667" y="5168902"/>
            <a:ext cx="1803388" cy="931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BDE250-E811-0247-8677-3060EE25CAF4}"/>
              </a:ext>
            </a:extLst>
          </p:cNvPr>
          <p:cNvSpPr/>
          <p:nvPr/>
        </p:nvSpPr>
        <p:spPr>
          <a:xfrm>
            <a:off x="4995320" y="5168900"/>
            <a:ext cx="1473188" cy="93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4D05AB-A2BE-1D47-A908-2258631E0BFE}"/>
              </a:ext>
            </a:extLst>
          </p:cNvPr>
          <p:cNvSpPr/>
          <p:nvPr/>
        </p:nvSpPr>
        <p:spPr>
          <a:xfrm>
            <a:off x="6527773" y="5164663"/>
            <a:ext cx="1041425" cy="93133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441CD8-F979-C14E-9B47-676D128F7417}"/>
              </a:ext>
            </a:extLst>
          </p:cNvPr>
          <p:cNvSpPr/>
          <p:nvPr/>
        </p:nvSpPr>
        <p:spPr>
          <a:xfrm>
            <a:off x="7628464" y="5164663"/>
            <a:ext cx="778936" cy="9313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AC65C-62D6-554D-8471-84334EF0AB76}"/>
              </a:ext>
            </a:extLst>
          </p:cNvPr>
          <p:cNvSpPr/>
          <p:nvPr/>
        </p:nvSpPr>
        <p:spPr>
          <a:xfrm>
            <a:off x="8466667" y="5164663"/>
            <a:ext cx="516468" cy="93133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0350EB-384F-DD41-A03B-25A794BE1FFD}"/>
              </a:ext>
            </a:extLst>
          </p:cNvPr>
          <p:cNvSpPr/>
          <p:nvPr/>
        </p:nvSpPr>
        <p:spPr>
          <a:xfrm>
            <a:off x="406400" y="5164664"/>
            <a:ext cx="2667000" cy="931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794273-1D8B-2140-A204-EA0A6DE62CC5}"/>
              </a:ext>
            </a:extLst>
          </p:cNvPr>
          <p:cNvSpPr/>
          <p:nvPr/>
        </p:nvSpPr>
        <p:spPr>
          <a:xfrm>
            <a:off x="9042402" y="5164663"/>
            <a:ext cx="372533" cy="93133"/>
          </a:xfrm>
          <a:prstGeom prst="rect">
            <a:avLst/>
          </a:prstGeom>
          <a:solidFill>
            <a:srgbClr val="76D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D1E866-7981-3146-946F-8395D40796ED}"/>
              </a:ext>
            </a:extLst>
          </p:cNvPr>
          <p:cNvSpPr/>
          <p:nvPr/>
        </p:nvSpPr>
        <p:spPr>
          <a:xfrm>
            <a:off x="9474202" y="5160432"/>
            <a:ext cx="372533" cy="93133"/>
          </a:xfrm>
          <a:prstGeom prst="rect">
            <a:avLst/>
          </a:prstGeom>
          <a:solidFill>
            <a:srgbClr val="FF8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9F5AFA-550C-0D43-901B-FFC1F060ED90}"/>
              </a:ext>
            </a:extLst>
          </p:cNvPr>
          <p:cNvSpPr/>
          <p:nvPr/>
        </p:nvSpPr>
        <p:spPr>
          <a:xfrm>
            <a:off x="9906002" y="5156193"/>
            <a:ext cx="372533" cy="93133"/>
          </a:xfrm>
          <a:prstGeom prst="rect">
            <a:avLst/>
          </a:prstGeom>
          <a:solidFill>
            <a:srgbClr val="D5FC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018F4C-0254-FD4C-8A56-C301F83C2D13}"/>
              </a:ext>
            </a:extLst>
          </p:cNvPr>
          <p:cNvSpPr/>
          <p:nvPr/>
        </p:nvSpPr>
        <p:spPr>
          <a:xfrm>
            <a:off x="10337802" y="5156193"/>
            <a:ext cx="372533" cy="93133"/>
          </a:xfrm>
          <a:prstGeom prst="rect">
            <a:avLst/>
          </a:prstGeom>
          <a:solidFill>
            <a:srgbClr val="7A81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A44920-8E9C-194D-B5BB-DF627425DA9D}"/>
              </a:ext>
            </a:extLst>
          </p:cNvPr>
          <p:cNvSpPr/>
          <p:nvPr/>
        </p:nvSpPr>
        <p:spPr>
          <a:xfrm>
            <a:off x="10769602" y="5156193"/>
            <a:ext cx="372533" cy="93133"/>
          </a:xfrm>
          <a:prstGeom prst="rect">
            <a:avLst/>
          </a:prstGeom>
          <a:solidFill>
            <a:srgbClr val="AB794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0057853-CC57-CC46-AFE4-B7E0B31E8884}"/>
              </a:ext>
            </a:extLst>
          </p:cNvPr>
          <p:cNvSpPr/>
          <p:nvPr/>
        </p:nvSpPr>
        <p:spPr>
          <a:xfrm>
            <a:off x="11201402" y="5147721"/>
            <a:ext cx="237066" cy="101604"/>
          </a:xfrm>
          <a:prstGeom prst="rect">
            <a:avLst/>
          </a:prstGeom>
          <a:solidFill>
            <a:srgbClr val="FF37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C784A1E-4B9F-2449-B2B5-D6BA64ACAC3C}"/>
              </a:ext>
            </a:extLst>
          </p:cNvPr>
          <p:cNvCxnSpPr/>
          <p:nvPr/>
        </p:nvCxnSpPr>
        <p:spPr>
          <a:xfrm>
            <a:off x="406400" y="4444990"/>
            <a:ext cx="11032068" cy="16945"/>
          </a:xfrm>
          <a:prstGeom prst="line">
            <a:avLst/>
          </a:prstGeom>
          <a:ln w="38100"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A5D94D-97C7-304A-998E-7BF9484CA661}"/>
              </a:ext>
            </a:extLst>
          </p:cNvPr>
          <p:cNvCxnSpPr/>
          <p:nvPr/>
        </p:nvCxnSpPr>
        <p:spPr>
          <a:xfrm>
            <a:off x="406400" y="4284133"/>
            <a:ext cx="0" cy="355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83D652A-DEAD-EC4A-9073-8BBAC45E4821}"/>
              </a:ext>
            </a:extLst>
          </p:cNvPr>
          <p:cNvCxnSpPr/>
          <p:nvPr/>
        </p:nvCxnSpPr>
        <p:spPr>
          <a:xfrm>
            <a:off x="11438467" y="4284133"/>
            <a:ext cx="0" cy="355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60893B6-BC21-E44D-8F5B-03687B04B8C5}"/>
              </a:ext>
            </a:extLst>
          </p:cNvPr>
          <p:cNvCxnSpPr>
            <a:cxnSpLocks/>
          </p:cNvCxnSpPr>
          <p:nvPr/>
        </p:nvCxnSpPr>
        <p:spPr>
          <a:xfrm>
            <a:off x="5812367" y="4119029"/>
            <a:ext cx="0" cy="1502838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55ED575-F931-5E46-812C-0295F5163173}"/>
              </a:ext>
            </a:extLst>
          </p:cNvPr>
          <p:cNvSpPr txBox="1"/>
          <p:nvPr/>
        </p:nvSpPr>
        <p:spPr>
          <a:xfrm>
            <a:off x="5114725" y="5617118"/>
            <a:ext cx="1234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length = 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8D83E8E-9BAF-AF44-B8E8-F25784951C69}"/>
              </a:ext>
            </a:extLst>
          </p:cNvPr>
          <p:cNvSpPr txBox="1"/>
          <p:nvPr/>
        </p:nvSpPr>
        <p:spPr>
          <a:xfrm>
            <a:off x="3417172" y="5617118"/>
            <a:ext cx="1234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length = 15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6D285B-0AFA-A44A-9AC8-0C679DDA7494}"/>
              </a:ext>
            </a:extLst>
          </p:cNvPr>
          <p:cNvSpPr txBox="1"/>
          <p:nvPr/>
        </p:nvSpPr>
        <p:spPr>
          <a:xfrm>
            <a:off x="1122711" y="5617118"/>
            <a:ext cx="1234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length = 20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20EA548-FA12-0F4D-8FFB-09EDF68272A0}"/>
              </a:ext>
            </a:extLst>
          </p:cNvPr>
          <p:cNvSpPr txBox="1"/>
          <p:nvPr/>
        </p:nvSpPr>
        <p:spPr>
          <a:xfrm>
            <a:off x="6882050" y="557503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…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551588-9B04-AE4E-B633-75DE9889B026}"/>
              </a:ext>
            </a:extLst>
          </p:cNvPr>
          <p:cNvSpPr txBox="1"/>
          <p:nvPr/>
        </p:nvSpPr>
        <p:spPr>
          <a:xfrm>
            <a:off x="9042402" y="5695214"/>
            <a:ext cx="12971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N50 = 10</a:t>
            </a:r>
          </a:p>
          <a:p>
            <a:r>
              <a:rPr lang="en-US" sz="2400" dirty="0"/>
              <a:t>L50 = 3</a:t>
            </a:r>
          </a:p>
        </p:txBody>
      </p:sp>
    </p:spTree>
    <p:extLst>
      <p:ext uri="{BB962C8B-B14F-4D97-AF65-F5344CB8AC3E}">
        <p14:creationId xmlns:p14="http://schemas.microsoft.com/office/powerpoint/2010/main" val="1798902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6B07D-07F6-214A-BB2F-69A32E565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29E56-E0F2-E04E-9D69-2FC5AB00A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contig</a:t>
            </a:r>
            <a:r>
              <a:rPr lang="en-US" dirty="0"/>
              <a:t> – a continuous stretch of DNA sequence created from a consensus of reads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scaffold</a:t>
            </a:r>
            <a:r>
              <a:rPr lang="en-US" dirty="0"/>
              <a:t> – a string of DNA sequences with potential gaps created from chaining contigs together. Created by using sequence data and relative position and orientation data. </a:t>
            </a:r>
          </a:p>
          <a:p>
            <a:pPr lvl="1"/>
            <a:r>
              <a:rPr lang="en-US" dirty="0"/>
              <a:t>Gaps are denoted by the letter 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F02008-F2BE-D74E-99A9-9C580B94C6E3}"/>
              </a:ext>
            </a:extLst>
          </p:cNvPr>
          <p:cNvSpPr txBox="1"/>
          <p:nvPr/>
        </p:nvSpPr>
        <p:spPr>
          <a:xfrm>
            <a:off x="3361265" y="2751667"/>
            <a:ext cx="515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ATCGATCGTAATGGCTAGTGTGCAGCTAGTCATATATCGTA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D39150-A23E-554F-9C31-D90673A1F1F2}"/>
              </a:ext>
            </a:extLst>
          </p:cNvPr>
          <p:cNvSpPr txBox="1"/>
          <p:nvPr/>
        </p:nvSpPr>
        <p:spPr>
          <a:xfrm>
            <a:off x="838200" y="5469467"/>
            <a:ext cx="10038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ATCGATCGTAATGGCTAGTGTGCAGCTAGTCATATATCGTANNNNNNNNNNNNNNNGGCTAGTGTGCAGCTAGTCAT</a:t>
            </a:r>
          </a:p>
        </p:txBody>
      </p:sp>
    </p:spTree>
    <p:extLst>
      <p:ext uri="{BB962C8B-B14F-4D97-AF65-F5344CB8AC3E}">
        <p14:creationId xmlns:p14="http://schemas.microsoft.com/office/powerpoint/2010/main" val="438292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84920-2FCF-894F-8E24-55CFE8913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assembly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211FE-E4DF-ED47-9E34-DCF388186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2464"/>
            <a:ext cx="6240770" cy="4351338"/>
          </a:xfrm>
        </p:spPr>
        <p:txBody>
          <a:bodyPr/>
          <a:lstStyle/>
          <a:p>
            <a:r>
              <a:rPr lang="en-US" dirty="0"/>
              <a:t>uses multiple sequencing technologies</a:t>
            </a:r>
          </a:p>
          <a:p>
            <a:r>
              <a:rPr lang="en-US" dirty="0"/>
              <a:t>each technology captures sequence data in different ways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EB2EE51D-8C8C-F44D-B32E-622F7AC71C80}"/>
              </a:ext>
            </a:extLst>
          </p:cNvPr>
          <p:cNvSpPr/>
          <p:nvPr/>
        </p:nvSpPr>
        <p:spPr>
          <a:xfrm>
            <a:off x="7527452" y="3105597"/>
            <a:ext cx="3798277" cy="457200"/>
          </a:xfrm>
          <a:custGeom>
            <a:avLst/>
            <a:gdLst>
              <a:gd name="connsiteX0" fmla="*/ 0 w 6139543"/>
              <a:gd name="connsiteY0" fmla="*/ 351693 h 522515"/>
              <a:gd name="connsiteX1" fmla="*/ 190919 w 6139543"/>
              <a:gd name="connsiteY1" fmla="*/ 251209 h 522515"/>
              <a:gd name="connsiteX2" fmla="*/ 241161 w 6139543"/>
              <a:gd name="connsiteY2" fmla="*/ 231112 h 522515"/>
              <a:gd name="connsiteX3" fmla="*/ 371789 w 6139543"/>
              <a:gd name="connsiteY3" fmla="*/ 170822 h 522515"/>
              <a:gd name="connsiteX4" fmla="*/ 502418 w 6139543"/>
              <a:gd name="connsiteY4" fmla="*/ 130629 h 522515"/>
              <a:gd name="connsiteX5" fmla="*/ 733530 w 6139543"/>
              <a:gd name="connsiteY5" fmla="*/ 60290 h 522515"/>
              <a:gd name="connsiteX6" fmla="*/ 894304 w 6139543"/>
              <a:gd name="connsiteY6" fmla="*/ 30145 h 522515"/>
              <a:gd name="connsiteX7" fmla="*/ 964642 w 6139543"/>
              <a:gd name="connsiteY7" fmla="*/ 20097 h 522515"/>
              <a:gd name="connsiteX8" fmla="*/ 1004836 w 6139543"/>
              <a:gd name="connsiteY8" fmla="*/ 10049 h 522515"/>
              <a:gd name="connsiteX9" fmla="*/ 1055077 w 6139543"/>
              <a:gd name="connsiteY9" fmla="*/ 0 h 522515"/>
              <a:gd name="connsiteX10" fmla="*/ 1567543 w 6139543"/>
              <a:gd name="connsiteY10" fmla="*/ 20097 h 522515"/>
              <a:gd name="connsiteX11" fmla="*/ 1617785 w 6139543"/>
              <a:gd name="connsiteY11" fmla="*/ 30145 h 522515"/>
              <a:gd name="connsiteX12" fmla="*/ 1818752 w 6139543"/>
              <a:gd name="connsiteY12" fmla="*/ 60290 h 522515"/>
              <a:gd name="connsiteX13" fmla="*/ 1868994 w 6139543"/>
              <a:gd name="connsiteY13" fmla="*/ 70339 h 522515"/>
              <a:gd name="connsiteX14" fmla="*/ 1919236 w 6139543"/>
              <a:gd name="connsiteY14" fmla="*/ 90435 h 522515"/>
              <a:gd name="connsiteX15" fmla="*/ 1969477 w 6139543"/>
              <a:gd name="connsiteY15" fmla="*/ 100484 h 522515"/>
              <a:gd name="connsiteX16" fmla="*/ 2009671 w 6139543"/>
              <a:gd name="connsiteY16" fmla="*/ 110532 h 522515"/>
              <a:gd name="connsiteX17" fmla="*/ 2049864 w 6139543"/>
              <a:gd name="connsiteY17" fmla="*/ 130629 h 522515"/>
              <a:gd name="connsiteX18" fmla="*/ 2090058 w 6139543"/>
              <a:gd name="connsiteY18" fmla="*/ 140677 h 522515"/>
              <a:gd name="connsiteX19" fmla="*/ 2150348 w 6139543"/>
              <a:gd name="connsiteY19" fmla="*/ 160774 h 522515"/>
              <a:gd name="connsiteX20" fmla="*/ 2200589 w 6139543"/>
              <a:gd name="connsiteY20" fmla="*/ 180871 h 522515"/>
              <a:gd name="connsiteX21" fmla="*/ 2280976 w 6139543"/>
              <a:gd name="connsiteY21" fmla="*/ 221064 h 522515"/>
              <a:gd name="connsiteX22" fmla="*/ 2311121 w 6139543"/>
              <a:gd name="connsiteY22" fmla="*/ 241161 h 522515"/>
              <a:gd name="connsiteX23" fmla="*/ 2381460 w 6139543"/>
              <a:gd name="connsiteY23" fmla="*/ 261257 h 522515"/>
              <a:gd name="connsiteX24" fmla="*/ 2451798 w 6139543"/>
              <a:gd name="connsiteY24" fmla="*/ 301451 h 522515"/>
              <a:gd name="connsiteX25" fmla="*/ 2502040 w 6139543"/>
              <a:gd name="connsiteY25" fmla="*/ 321548 h 522515"/>
              <a:gd name="connsiteX26" fmla="*/ 2592475 w 6139543"/>
              <a:gd name="connsiteY26" fmla="*/ 351693 h 522515"/>
              <a:gd name="connsiteX27" fmla="*/ 2662814 w 6139543"/>
              <a:gd name="connsiteY27" fmla="*/ 391886 h 522515"/>
              <a:gd name="connsiteX28" fmla="*/ 2713055 w 6139543"/>
              <a:gd name="connsiteY28" fmla="*/ 401934 h 522515"/>
              <a:gd name="connsiteX29" fmla="*/ 2803491 w 6139543"/>
              <a:gd name="connsiteY29" fmla="*/ 432079 h 522515"/>
              <a:gd name="connsiteX30" fmla="*/ 2873829 w 6139543"/>
              <a:gd name="connsiteY30" fmla="*/ 462224 h 522515"/>
              <a:gd name="connsiteX31" fmla="*/ 2914022 w 6139543"/>
              <a:gd name="connsiteY31" fmla="*/ 472273 h 522515"/>
              <a:gd name="connsiteX32" fmla="*/ 2984361 w 6139543"/>
              <a:gd name="connsiteY32" fmla="*/ 482321 h 522515"/>
              <a:gd name="connsiteX33" fmla="*/ 3034603 w 6139543"/>
              <a:gd name="connsiteY33" fmla="*/ 492370 h 522515"/>
              <a:gd name="connsiteX34" fmla="*/ 3165231 w 6139543"/>
              <a:gd name="connsiteY34" fmla="*/ 502418 h 522515"/>
              <a:gd name="connsiteX35" fmla="*/ 3356150 w 6139543"/>
              <a:gd name="connsiteY35" fmla="*/ 522515 h 522515"/>
              <a:gd name="connsiteX36" fmla="*/ 3928906 w 6139543"/>
              <a:gd name="connsiteY36" fmla="*/ 512466 h 522515"/>
              <a:gd name="connsiteX37" fmla="*/ 4129873 w 6139543"/>
              <a:gd name="connsiteY37" fmla="*/ 492370 h 522515"/>
              <a:gd name="connsiteX38" fmla="*/ 4230357 w 6139543"/>
              <a:gd name="connsiteY38" fmla="*/ 482321 h 522515"/>
              <a:gd name="connsiteX39" fmla="*/ 4280598 w 6139543"/>
              <a:gd name="connsiteY39" fmla="*/ 472273 h 522515"/>
              <a:gd name="connsiteX40" fmla="*/ 4421275 w 6139543"/>
              <a:gd name="connsiteY40" fmla="*/ 452176 h 522515"/>
              <a:gd name="connsiteX41" fmla="*/ 4501662 w 6139543"/>
              <a:gd name="connsiteY41" fmla="*/ 432079 h 522515"/>
              <a:gd name="connsiteX42" fmla="*/ 4541855 w 6139543"/>
              <a:gd name="connsiteY42" fmla="*/ 422031 h 522515"/>
              <a:gd name="connsiteX43" fmla="*/ 4602146 w 6139543"/>
              <a:gd name="connsiteY43" fmla="*/ 401934 h 522515"/>
              <a:gd name="connsiteX44" fmla="*/ 4632291 w 6139543"/>
              <a:gd name="connsiteY44" fmla="*/ 391886 h 522515"/>
              <a:gd name="connsiteX45" fmla="*/ 4702629 w 6139543"/>
              <a:gd name="connsiteY45" fmla="*/ 361741 h 522515"/>
              <a:gd name="connsiteX46" fmla="*/ 4762919 w 6139543"/>
              <a:gd name="connsiteY46" fmla="*/ 321548 h 522515"/>
              <a:gd name="connsiteX47" fmla="*/ 4803113 w 6139543"/>
              <a:gd name="connsiteY47" fmla="*/ 301451 h 522515"/>
              <a:gd name="connsiteX48" fmla="*/ 4833258 w 6139543"/>
              <a:gd name="connsiteY48" fmla="*/ 281354 h 522515"/>
              <a:gd name="connsiteX49" fmla="*/ 4973935 w 6139543"/>
              <a:gd name="connsiteY49" fmla="*/ 241161 h 522515"/>
              <a:gd name="connsiteX50" fmla="*/ 5094515 w 6139543"/>
              <a:gd name="connsiteY50" fmla="*/ 221064 h 522515"/>
              <a:gd name="connsiteX51" fmla="*/ 5124660 w 6139543"/>
              <a:gd name="connsiteY51" fmla="*/ 211016 h 522515"/>
              <a:gd name="connsiteX52" fmla="*/ 5295482 w 6139543"/>
              <a:gd name="connsiteY52" fmla="*/ 190919 h 522515"/>
              <a:gd name="connsiteX53" fmla="*/ 5365820 w 6139543"/>
              <a:gd name="connsiteY53" fmla="*/ 180871 h 522515"/>
              <a:gd name="connsiteX54" fmla="*/ 5456255 w 6139543"/>
              <a:gd name="connsiteY54" fmla="*/ 170822 h 522515"/>
              <a:gd name="connsiteX55" fmla="*/ 5576836 w 6139543"/>
              <a:gd name="connsiteY55" fmla="*/ 190919 h 522515"/>
              <a:gd name="connsiteX56" fmla="*/ 5677319 w 6139543"/>
              <a:gd name="connsiteY56" fmla="*/ 211016 h 522515"/>
              <a:gd name="connsiteX57" fmla="*/ 5737609 w 6139543"/>
              <a:gd name="connsiteY57" fmla="*/ 221064 h 522515"/>
              <a:gd name="connsiteX58" fmla="*/ 5807948 w 6139543"/>
              <a:gd name="connsiteY58" fmla="*/ 241161 h 522515"/>
              <a:gd name="connsiteX59" fmla="*/ 5888335 w 6139543"/>
              <a:gd name="connsiteY59" fmla="*/ 261257 h 522515"/>
              <a:gd name="connsiteX60" fmla="*/ 5978770 w 6139543"/>
              <a:gd name="connsiteY60" fmla="*/ 291403 h 522515"/>
              <a:gd name="connsiteX61" fmla="*/ 6039060 w 6139543"/>
              <a:gd name="connsiteY61" fmla="*/ 301451 h 522515"/>
              <a:gd name="connsiteX62" fmla="*/ 6119447 w 6139543"/>
              <a:gd name="connsiteY62" fmla="*/ 321548 h 522515"/>
              <a:gd name="connsiteX63" fmla="*/ 6139543 w 6139543"/>
              <a:gd name="connsiteY63" fmla="*/ 331596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6139543" h="522515">
                <a:moveTo>
                  <a:pt x="0" y="351693"/>
                </a:moveTo>
                <a:cubicBezTo>
                  <a:pt x="58622" y="318194"/>
                  <a:pt x="130610" y="275333"/>
                  <a:pt x="190919" y="251209"/>
                </a:cubicBezTo>
                <a:cubicBezTo>
                  <a:pt x="207666" y="244510"/>
                  <a:pt x="224740" y="238576"/>
                  <a:pt x="241161" y="231112"/>
                </a:cubicBezTo>
                <a:cubicBezTo>
                  <a:pt x="327894" y="191688"/>
                  <a:pt x="276681" y="207401"/>
                  <a:pt x="371789" y="170822"/>
                </a:cubicBezTo>
                <a:cubicBezTo>
                  <a:pt x="425140" y="150303"/>
                  <a:pt x="446327" y="148157"/>
                  <a:pt x="502418" y="130629"/>
                </a:cubicBezTo>
                <a:cubicBezTo>
                  <a:pt x="579422" y="106565"/>
                  <a:pt x="653922" y="76211"/>
                  <a:pt x="733530" y="60290"/>
                </a:cubicBezTo>
                <a:cubicBezTo>
                  <a:pt x="810185" y="44960"/>
                  <a:pt x="826450" y="40584"/>
                  <a:pt x="894304" y="30145"/>
                </a:cubicBezTo>
                <a:cubicBezTo>
                  <a:pt x="917713" y="26544"/>
                  <a:pt x="941340" y="24334"/>
                  <a:pt x="964642" y="20097"/>
                </a:cubicBezTo>
                <a:cubicBezTo>
                  <a:pt x="978230" y="17627"/>
                  <a:pt x="991355" y="13045"/>
                  <a:pt x="1004836" y="10049"/>
                </a:cubicBezTo>
                <a:cubicBezTo>
                  <a:pt x="1021508" y="6344"/>
                  <a:pt x="1038330" y="3350"/>
                  <a:pt x="1055077" y="0"/>
                </a:cubicBezTo>
                <a:cubicBezTo>
                  <a:pt x="1172385" y="3171"/>
                  <a:pt x="1417527" y="4306"/>
                  <a:pt x="1567543" y="20097"/>
                </a:cubicBezTo>
                <a:cubicBezTo>
                  <a:pt x="1584528" y="21885"/>
                  <a:pt x="1600856" y="27888"/>
                  <a:pt x="1617785" y="30145"/>
                </a:cubicBezTo>
                <a:cubicBezTo>
                  <a:pt x="1819473" y="57037"/>
                  <a:pt x="1617055" y="19951"/>
                  <a:pt x="1818752" y="60290"/>
                </a:cubicBezTo>
                <a:cubicBezTo>
                  <a:pt x="1835499" y="63639"/>
                  <a:pt x="1853136" y="63996"/>
                  <a:pt x="1868994" y="70339"/>
                </a:cubicBezTo>
                <a:cubicBezTo>
                  <a:pt x="1885741" y="77038"/>
                  <a:pt x="1901959" y="85252"/>
                  <a:pt x="1919236" y="90435"/>
                </a:cubicBezTo>
                <a:cubicBezTo>
                  <a:pt x="1935594" y="95343"/>
                  <a:pt x="1952805" y="96779"/>
                  <a:pt x="1969477" y="100484"/>
                </a:cubicBezTo>
                <a:cubicBezTo>
                  <a:pt x="1982958" y="103480"/>
                  <a:pt x="1996273" y="107183"/>
                  <a:pt x="2009671" y="110532"/>
                </a:cubicBezTo>
                <a:cubicBezTo>
                  <a:pt x="2023069" y="117231"/>
                  <a:pt x="2035839" y="125369"/>
                  <a:pt x="2049864" y="130629"/>
                </a:cubicBezTo>
                <a:cubicBezTo>
                  <a:pt x="2062795" y="135478"/>
                  <a:pt x="2076830" y="136709"/>
                  <a:pt x="2090058" y="140677"/>
                </a:cubicBezTo>
                <a:cubicBezTo>
                  <a:pt x="2110348" y="146764"/>
                  <a:pt x="2130679" y="152906"/>
                  <a:pt x="2150348" y="160774"/>
                </a:cubicBezTo>
                <a:cubicBezTo>
                  <a:pt x="2167095" y="167473"/>
                  <a:pt x="2184456" y="172804"/>
                  <a:pt x="2200589" y="180871"/>
                </a:cubicBezTo>
                <a:cubicBezTo>
                  <a:pt x="2295501" y="228328"/>
                  <a:pt x="2213002" y="198407"/>
                  <a:pt x="2280976" y="221064"/>
                </a:cubicBezTo>
                <a:cubicBezTo>
                  <a:pt x="2291024" y="227763"/>
                  <a:pt x="2300319" y="235760"/>
                  <a:pt x="2311121" y="241161"/>
                </a:cubicBezTo>
                <a:cubicBezTo>
                  <a:pt x="2325536" y="248369"/>
                  <a:pt x="2368583" y="258038"/>
                  <a:pt x="2381460" y="261257"/>
                </a:cubicBezTo>
                <a:cubicBezTo>
                  <a:pt x="2413789" y="282810"/>
                  <a:pt x="2413553" y="284453"/>
                  <a:pt x="2451798" y="301451"/>
                </a:cubicBezTo>
                <a:cubicBezTo>
                  <a:pt x="2468281" y="308777"/>
                  <a:pt x="2485557" y="314222"/>
                  <a:pt x="2502040" y="321548"/>
                </a:cubicBezTo>
                <a:cubicBezTo>
                  <a:pt x="2570114" y="351803"/>
                  <a:pt x="2513172" y="335832"/>
                  <a:pt x="2592475" y="351693"/>
                </a:cubicBezTo>
                <a:cubicBezTo>
                  <a:pt x="2614526" y="366393"/>
                  <a:pt x="2637318" y="383387"/>
                  <a:pt x="2662814" y="391886"/>
                </a:cubicBezTo>
                <a:cubicBezTo>
                  <a:pt x="2679016" y="397287"/>
                  <a:pt x="2696308" y="398585"/>
                  <a:pt x="2713055" y="401934"/>
                </a:cubicBezTo>
                <a:cubicBezTo>
                  <a:pt x="2779917" y="435365"/>
                  <a:pt x="2725571" y="412599"/>
                  <a:pt x="2803491" y="432079"/>
                </a:cubicBezTo>
                <a:cubicBezTo>
                  <a:pt x="2853385" y="444553"/>
                  <a:pt x="2816329" y="440661"/>
                  <a:pt x="2873829" y="462224"/>
                </a:cubicBezTo>
                <a:cubicBezTo>
                  <a:pt x="2886760" y="467073"/>
                  <a:pt x="2900435" y="469803"/>
                  <a:pt x="2914022" y="472273"/>
                </a:cubicBezTo>
                <a:cubicBezTo>
                  <a:pt x="2937324" y="476510"/>
                  <a:pt x="2960999" y="478427"/>
                  <a:pt x="2984361" y="482321"/>
                </a:cubicBezTo>
                <a:cubicBezTo>
                  <a:pt x="3001208" y="485129"/>
                  <a:pt x="3017628" y="490484"/>
                  <a:pt x="3034603" y="492370"/>
                </a:cubicBezTo>
                <a:cubicBezTo>
                  <a:pt x="3078007" y="497193"/>
                  <a:pt x="3121688" y="499069"/>
                  <a:pt x="3165231" y="502418"/>
                </a:cubicBezTo>
                <a:cubicBezTo>
                  <a:pt x="3241107" y="517593"/>
                  <a:pt x="3254769" y="522515"/>
                  <a:pt x="3356150" y="522515"/>
                </a:cubicBezTo>
                <a:cubicBezTo>
                  <a:pt x="3547098" y="522515"/>
                  <a:pt x="3737987" y="515816"/>
                  <a:pt x="3928906" y="512466"/>
                </a:cubicBezTo>
                <a:lnTo>
                  <a:pt x="4129873" y="492370"/>
                </a:lnTo>
                <a:cubicBezTo>
                  <a:pt x="4163368" y="489021"/>
                  <a:pt x="4197349" y="488922"/>
                  <a:pt x="4230357" y="482321"/>
                </a:cubicBezTo>
                <a:cubicBezTo>
                  <a:pt x="4247104" y="478972"/>
                  <a:pt x="4263691" y="474688"/>
                  <a:pt x="4280598" y="472273"/>
                </a:cubicBezTo>
                <a:cubicBezTo>
                  <a:pt x="4377063" y="458492"/>
                  <a:pt x="4347454" y="469211"/>
                  <a:pt x="4421275" y="452176"/>
                </a:cubicBezTo>
                <a:cubicBezTo>
                  <a:pt x="4448188" y="445965"/>
                  <a:pt x="4474866" y="438778"/>
                  <a:pt x="4501662" y="432079"/>
                </a:cubicBezTo>
                <a:cubicBezTo>
                  <a:pt x="4515060" y="428730"/>
                  <a:pt x="4528754" y="426398"/>
                  <a:pt x="4541855" y="422031"/>
                </a:cubicBezTo>
                <a:lnTo>
                  <a:pt x="4602146" y="401934"/>
                </a:lnTo>
                <a:lnTo>
                  <a:pt x="4632291" y="391886"/>
                </a:lnTo>
                <a:cubicBezTo>
                  <a:pt x="4742011" y="318738"/>
                  <a:pt x="4572863" y="426623"/>
                  <a:pt x="4702629" y="361741"/>
                </a:cubicBezTo>
                <a:cubicBezTo>
                  <a:pt x="4724232" y="350939"/>
                  <a:pt x="4741316" y="332350"/>
                  <a:pt x="4762919" y="321548"/>
                </a:cubicBezTo>
                <a:cubicBezTo>
                  <a:pt x="4776317" y="314849"/>
                  <a:pt x="4790107" y="308883"/>
                  <a:pt x="4803113" y="301451"/>
                </a:cubicBezTo>
                <a:cubicBezTo>
                  <a:pt x="4813598" y="295459"/>
                  <a:pt x="4822222" y="286259"/>
                  <a:pt x="4833258" y="281354"/>
                </a:cubicBezTo>
                <a:cubicBezTo>
                  <a:pt x="4861933" y="268610"/>
                  <a:pt x="4948382" y="245420"/>
                  <a:pt x="4973935" y="241161"/>
                </a:cubicBezTo>
                <a:cubicBezTo>
                  <a:pt x="5014128" y="234462"/>
                  <a:pt x="5055858" y="233949"/>
                  <a:pt x="5094515" y="221064"/>
                </a:cubicBezTo>
                <a:cubicBezTo>
                  <a:pt x="5104563" y="217715"/>
                  <a:pt x="5114239" y="212911"/>
                  <a:pt x="5124660" y="211016"/>
                </a:cubicBezTo>
                <a:cubicBezTo>
                  <a:pt x="5150203" y="206372"/>
                  <a:pt x="5273611" y="193653"/>
                  <a:pt x="5295482" y="190919"/>
                </a:cubicBezTo>
                <a:cubicBezTo>
                  <a:pt x="5318983" y="187981"/>
                  <a:pt x="5342319" y="183809"/>
                  <a:pt x="5365820" y="180871"/>
                </a:cubicBezTo>
                <a:cubicBezTo>
                  <a:pt x="5395916" y="177109"/>
                  <a:pt x="5426110" y="174172"/>
                  <a:pt x="5456255" y="170822"/>
                </a:cubicBezTo>
                <a:cubicBezTo>
                  <a:pt x="5546706" y="193436"/>
                  <a:pt x="5435702" y="167397"/>
                  <a:pt x="5576836" y="190919"/>
                </a:cubicBezTo>
                <a:cubicBezTo>
                  <a:pt x="5610529" y="196534"/>
                  <a:pt x="5643626" y="205401"/>
                  <a:pt x="5677319" y="211016"/>
                </a:cubicBezTo>
                <a:cubicBezTo>
                  <a:pt x="5697416" y="214365"/>
                  <a:pt x="5717631" y="217069"/>
                  <a:pt x="5737609" y="221064"/>
                </a:cubicBezTo>
                <a:cubicBezTo>
                  <a:pt x="5800390" y="233620"/>
                  <a:pt x="5755260" y="226791"/>
                  <a:pt x="5807948" y="241161"/>
                </a:cubicBezTo>
                <a:cubicBezTo>
                  <a:pt x="5834595" y="248428"/>
                  <a:pt x="5862132" y="252522"/>
                  <a:pt x="5888335" y="261257"/>
                </a:cubicBezTo>
                <a:cubicBezTo>
                  <a:pt x="5918480" y="271306"/>
                  <a:pt x="5947427" y="286179"/>
                  <a:pt x="5978770" y="291403"/>
                </a:cubicBezTo>
                <a:lnTo>
                  <a:pt x="6039060" y="301451"/>
                </a:lnTo>
                <a:cubicBezTo>
                  <a:pt x="6071807" y="307405"/>
                  <a:pt x="6090391" y="309925"/>
                  <a:pt x="6119447" y="321548"/>
                </a:cubicBezTo>
                <a:cubicBezTo>
                  <a:pt x="6126401" y="324330"/>
                  <a:pt x="6132844" y="328247"/>
                  <a:pt x="6139543" y="331596"/>
                </a:cubicBezTo>
              </a:path>
            </a:pathLst>
          </a:cu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216311D-55A2-9A4B-9319-1EC38FAF2113}"/>
              </a:ext>
            </a:extLst>
          </p:cNvPr>
          <p:cNvGrpSpPr/>
          <p:nvPr/>
        </p:nvGrpSpPr>
        <p:grpSpPr>
          <a:xfrm>
            <a:off x="4728443" y="4894347"/>
            <a:ext cx="6450221" cy="807978"/>
            <a:chOff x="582805" y="5723451"/>
            <a:chExt cx="9108421" cy="807978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B46FA1C-8970-B144-B6B5-CCB33C6BE850}"/>
                </a:ext>
              </a:extLst>
            </p:cNvPr>
            <p:cNvSpPr/>
            <p:nvPr/>
          </p:nvSpPr>
          <p:spPr>
            <a:xfrm>
              <a:off x="582805" y="5749192"/>
              <a:ext cx="9073661" cy="562708"/>
            </a:xfrm>
            <a:custGeom>
              <a:avLst/>
              <a:gdLst>
                <a:gd name="connsiteX0" fmla="*/ 0 w 9073661"/>
                <a:gd name="connsiteY0" fmla="*/ 562708 h 562708"/>
                <a:gd name="connsiteX1" fmla="*/ 50241 w 9073661"/>
                <a:gd name="connsiteY1" fmla="*/ 522515 h 562708"/>
                <a:gd name="connsiteX2" fmla="*/ 80386 w 9073661"/>
                <a:gd name="connsiteY2" fmla="*/ 492370 h 562708"/>
                <a:gd name="connsiteX3" fmla="*/ 110531 w 9073661"/>
                <a:gd name="connsiteY3" fmla="*/ 472273 h 562708"/>
                <a:gd name="connsiteX4" fmla="*/ 140677 w 9073661"/>
                <a:gd name="connsiteY4" fmla="*/ 442128 h 562708"/>
                <a:gd name="connsiteX5" fmla="*/ 170822 w 9073661"/>
                <a:gd name="connsiteY5" fmla="*/ 432080 h 562708"/>
                <a:gd name="connsiteX6" fmla="*/ 241160 w 9073661"/>
                <a:gd name="connsiteY6" fmla="*/ 391886 h 562708"/>
                <a:gd name="connsiteX7" fmla="*/ 271305 w 9073661"/>
                <a:gd name="connsiteY7" fmla="*/ 381838 h 562708"/>
                <a:gd name="connsiteX8" fmla="*/ 301450 w 9073661"/>
                <a:gd name="connsiteY8" fmla="*/ 361741 h 562708"/>
                <a:gd name="connsiteX9" fmla="*/ 381837 w 9073661"/>
                <a:gd name="connsiteY9" fmla="*/ 341644 h 562708"/>
                <a:gd name="connsiteX10" fmla="*/ 713433 w 9073661"/>
                <a:gd name="connsiteY10" fmla="*/ 351693 h 562708"/>
                <a:gd name="connsiteX11" fmla="*/ 773723 w 9073661"/>
                <a:gd name="connsiteY11" fmla="*/ 371789 h 562708"/>
                <a:gd name="connsiteX12" fmla="*/ 844061 w 9073661"/>
                <a:gd name="connsiteY12" fmla="*/ 411983 h 562708"/>
                <a:gd name="connsiteX13" fmla="*/ 874206 w 9073661"/>
                <a:gd name="connsiteY13" fmla="*/ 432080 h 562708"/>
                <a:gd name="connsiteX14" fmla="*/ 954593 w 9073661"/>
                <a:gd name="connsiteY14" fmla="*/ 472273 h 562708"/>
                <a:gd name="connsiteX15" fmla="*/ 994786 w 9073661"/>
                <a:gd name="connsiteY15" fmla="*/ 492370 h 562708"/>
                <a:gd name="connsiteX16" fmla="*/ 1065125 w 9073661"/>
                <a:gd name="connsiteY16" fmla="*/ 512466 h 562708"/>
                <a:gd name="connsiteX17" fmla="*/ 1155560 w 9073661"/>
                <a:gd name="connsiteY17" fmla="*/ 532563 h 562708"/>
                <a:gd name="connsiteX18" fmla="*/ 1366575 w 9073661"/>
                <a:gd name="connsiteY18" fmla="*/ 522515 h 562708"/>
                <a:gd name="connsiteX19" fmla="*/ 1446962 w 9073661"/>
                <a:gd name="connsiteY19" fmla="*/ 492370 h 562708"/>
                <a:gd name="connsiteX20" fmla="*/ 1477107 w 9073661"/>
                <a:gd name="connsiteY20" fmla="*/ 482321 h 562708"/>
                <a:gd name="connsiteX21" fmla="*/ 1507252 w 9073661"/>
                <a:gd name="connsiteY21" fmla="*/ 462225 h 562708"/>
                <a:gd name="connsiteX22" fmla="*/ 1547446 w 9073661"/>
                <a:gd name="connsiteY22" fmla="*/ 442128 h 562708"/>
                <a:gd name="connsiteX23" fmla="*/ 1617784 w 9073661"/>
                <a:gd name="connsiteY23" fmla="*/ 391886 h 562708"/>
                <a:gd name="connsiteX24" fmla="*/ 1708219 w 9073661"/>
                <a:gd name="connsiteY24" fmla="*/ 331596 h 562708"/>
                <a:gd name="connsiteX25" fmla="*/ 1738364 w 9073661"/>
                <a:gd name="connsiteY25" fmla="*/ 311499 h 562708"/>
                <a:gd name="connsiteX26" fmla="*/ 1768509 w 9073661"/>
                <a:gd name="connsiteY26" fmla="*/ 301451 h 562708"/>
                <a:gd name="connsiteX27" fmla="*/ 1868993 w 9073661"/>
                <a:gd name="connsiteY27" fmla="*/ 261258 h 562708"/>
                <a:gd name="connsiteX28" fmla="*/ 1899138 w 9073661"/>
                <a:gd name="connsiteY28" fmla="*/ 251209 h 562708"/>
                <a:gd name="connsiteX29" fmla="*/ 1939331 w 9073661"/>
                <a:gd name="connsiteY29" fmla="*/ 261258 h 562708"/>
                <a:gd name="connsiteX30" fmla="*/ 2039815 w 9073661"/>
                <a:gd name="connsiteY30" fmla="*/ 281354 h 562708"/>
                <a:gd name="connsiteX31" fmla="*/ 2080008 w 9073661"/>
                <a:gd name="connsiteY31" fmla="*/ 291403 h 562708"/>
                <a:gd name="connsiteX32" fmla="*/ 2140299 w 9073661"/>
                <a:gd name="connsiteY32" fmla="*/ 311499 h 562708"/>
                <a:gd name="connsiteX33" fmla="*/ 2180492 w 9073661"/>
                <a:gd name="connsiteY33" fmla="*/ 321548 h 562708"/>
                <a:gd name="connsiteX34" fmla="*/ 2270927 w 9073661"/>
                <a:gd name="connsiteY34" fmla="*/ 361741 h 562708"/>
                <a:gd name="connsiteX35" fmla="*/ 2341266 w 9073661"/>
                <a:gd name="connsiteY35" fmla="*/ 391886 h 562708"/>
                <a:gd name="connsiteX36" fmla="*/ 2411604 w 9073661"/>
                <a:gd name="connsiteY36" fmla="*/ 442128 h 562708"/>
                <a:gd name="connsiteX37" fmla="*/ 2471894 w 9073661"/>
                <a:gd name="connsiteY37" fmla="*/ 482321 h 562708"/>
                <a:gd name="connsiteX38" fmla="*/ 2502039 w 9073661"/>
                <a:gd name="connsiteY38" fmla="*/ 492370 h 562708"/>
                <a:gd name="connsiteX39" fmla="*/ 2532184 w 9073661"/>
                <a:gd name="connsiteY39" fmla="*/ 512466 h 562708"/>
                <a:gd name="connsiteX40" fmla="*/ 2592474 w 9073661"/>
                <a:gd name="connsiteY40" fmla="*/ 532563 h 562708"/>
                <a:gd name="connsiteX41" fmla="*/ 2662813 w 9073661"/>
                <a:gd name="connsiteY41" fmla="*/ 552660 h 562708"/>
                <a:gd name="connsiteX42" fmla="*/ 2763296 w 9073661"/>
                <a:gd name="connsiteY42" fmla="*/ 522515 h 562708"/>
                <a:gd name="connsiteX43" fmla="*/ 2833635 w 9073661"/>
                <a:gd name="connsiteY43" fmla="*/ 512466 h 562708"/>
                <a:gd name="connsiteX44" fmla="*/ 2934118 w 9073661"/>
                <a:gd name="connsiteY44" fmla="*/ 482321 h 562708"/>
                <a:gd name="connsiteX45" fmla="*/ 2974312 w 9073661"/>
                <a:gd name="connsiteY45" fmla="*/ 472273 h 562708"/>
                <a:gd name="connsiteX46" fmla="*/ 3004457 w 9073661"/>
                <a:gd name="connsiteY46" fmla="*/ 452176 h 562708"/>
                <a:gd name="connsiteX47" fmla="*/ 3034602 w 9073661"/>
                <a:gd name="connsiteY47" fmla="*/ 442128 h 562708"/>
                <a:gd name="connsiteX48" fmla="*/ 3074795 w 9073661"/>
                <a:gd name="connsiteY48" fmla="*/ 422031 h 562708"/>
                <a:gd name="connsiteX49" fmla="*/ 3135085 w 9073661"/>
                <a:gd name="connsiteY49" fmla="*/ 391886 h 562708"/>
                <a:gd name="connsiteX50" fmla="*/ 3225520 w 9073661"/>
                <a:gd name="connsiteY50" fmla="*/ 331596 h 562708"/>
                <a:gd name="connsiteX51" fmla="*/ 3275762 w 9073661"/>
                <a:gd name="connsiteY51" fmla="*/ 291403 h 562708"/>
                <a:gd name="connsiteX52" fmla="*/ 3326004 w 9073661"/>
                <a:gd name="connsiteY52" fmla="*/ 261258 h 562708"/>
                <a:gd name="connsiteX53" fmla="*/ 3376246 w 9073661"/>
                <a:gd name="connsiteY53" fmla="*/ 221064 h 562708"/>
                <a:gd name="connsiteX54" fmla="*/ 3436536 w 9073661"/>
                <a:gd name="connsiteY54" fmla="*/ 180871 h 562708"/>
                <a:gd name="connsiteX55" fmla="*/ 3496826 w 9073661"/>
                <a:gd name="connsiteY55" fmla="*/ 140677 h 562708"/>
                <a:gd name="connsiteX56" fmla="*/ 3587261 w 9073661"/>
                <a:gd name="connsiteY56" fmla="*/ 90436 h 562708"/>
                <a:gd name="connsiteX57" fmla="*/ 3617406 w 9073661"/>
                <a:gd name="connsiteY57" fmla="*/ 70339 h 562708"/>
                <a:gd name="connsiteX58" fmla="*/ 3647551 w 9073661"/>
                <a:gd name="connsiteY58" fmla="*/ 60291 h 562708"/>
                <a:gd name="connsiteX59" fmla="*/ 3697793 w 9073661"/>
                <a:gd name="connsiteY59" fmla="*/ 40194 h 562708"/>
                <a:gd name="connsiteX60" fmla="*/ 3768131 w 9073661"/>
                <a:gd name="connsiteY60" fmla="*/ 20097 h 562708"/>
                <a:gd name="connsiteX61" fmla="*/ 3838470 w 9073661"/>
                <a:gd name="connsiteY61" fmla="*/ 0 h 562708"/>
                <a:gd name="connsiteX62" fmla="*/ 3938953 w 9073661"/>
                <a:gd name="connsiteY62" fmla="*/ 20097 h 562708"/>
                <a:gd name="connsiteX63" fmla="*/ 3969099 w 9073661"/>
                <a:gd name="connsiteY63" fmla="*/ 40194 h 562708"/>
                <a:gd name="connsiteX64" fmla="*/ 4049485 w 9073661"/>
                <a:gd name="connsiteY64" fmla="*/ 100484 h 562708"/>
                <a:gd name="connsiteX65" fmla="*/ 4119824 w 9073661"/>
                <a:gd name="connsiteY65" fmla="*/ 150726 h 562708"/>
                <a:gd name="connsiteX66" fmla="*/ 4190162 w 9073661"/>
                <a:gd name="connsiteY66" fmla="*/ 221064 h 562708"/>
                <a:gd name="connsiteX67" fmla="*/ 4250452 w 9073661"/>
                <a:gd name="connsiteY67" fmla="*/ 271306 h 562708"/>
                <a:gd name="connsiteX68" fmla="*/ 4290646 w 9073661"/>
                <a:gd name="connsiteY68" fmla="*/ 301451 h 562708"/>
                <a:gd name="connsiteX69" fmla="*/ 4320791 w 9073661"/>
                <a:gd name="connsiteY69" fmla="*/ 321548 h 562708"/>
                <a:gd name="connsiteX70" fmla="*/ 4360984 w 9073661"/>
                <a:gd name="connsiteY70" fmla="*/ 361741 h 562708"/>
                <a:gd name="connsiteX71" fmla="*/ 4491613 w 9073661"/>
                <a:gd name="connsiteY71" fmla="*/ 452176 h 562708"/>
                <a:gd name="connsiteX72" fmla="*/ 4572000 w 9073661"/>
                <a:gd name="connsiteY72" fmla="*/ 512466 h 562708"/>
                <a:gd name="connsiteX73" fmla="*/ 4672483 w 9073661"/>
                <a:gd name="connsiteY73" fmla="*/ 542611 h 562708"/>
                <a:gd name="connsiteX74" fmla="*/ 4702628 w 9073661"/>
                <a:gd name="connsiteY74" fmla="*/ 552660 h 562708"/>
                <a:gd name="connsiteX75" fmla="*/ 4752870 w 9073661"/>
                <a:gd name="connsiteY75" fmla="*/ 562708 h 562708"/>
                <a:gd name="connsiteX76" fmla="*/ 4813160 w 9073661"/>
                <a:gd name="connsiteY76" fmla="*/ 552660 h 562708"/>
                <a:gd name="connsiteX77" fmla="*/ 4843305 w 9073661"/>
                <a:gd name="connsiteY77" fmla="*/ 542611 h 562708"/>
                <a:gd name="connsiteX78" fmla="*/ 4933740 w 9073661"/>
                <a:gd name="connsiteY78" fmla="*/ 512466 h 562708"/>
                <a:gd name="connsiteX79" fmla="*/ 4963885 w 9073661"/>
                <a:gd name="connsiteY79" fmla="*/ 482321 h 562708"/>
                <a:gd name="connsiteX80" fmla="*/ 4994030 w 9073661"/>
                <a:gd name="connsiteY80" fmla="*/ 472273 h 562708"/>
                <a:gd name="connsiteX81" fmla="*/ 5084466 w 9073661"/>
                <a:gd name="connsiteY81" fmla="*/ 422031 h 562708"/>
                <a:gd name="connsiteX82" fmla="*/ 5144756 w 9073661"/>
                <a:gd name="connsiteY82" fmla="*/ 361741 h 562708"/>
                <a:gd name="connsiteX83" fmla="*/ 5174901 w 9073661"/>
                <a:gd name="connsiteY83" fmla="*/ 331596 h 562708"/>
                <a:gd name="connsiteX84" fmla="*/ 5225142 w 9073661"/>
                <a:gd name="connsiteY84" fmla="*/ 291403 h 562708"/>
                <a:gd name="connsiteX85" fmla="*/ 5295481 w 9073661"/>
                <a:gd name="connsiteY85" fmla="*/ 251209 h 562708"/>
                <a:gd name="connsiteX86" fmla="*/ 5355771 w 9073661"/>
                <a:gd name="connsiteY86" fmla="*/ 211016 h 562708"/>
                <a:gd name="connsiteX87" fmla="*/ 5385916 w 9073661"/>
                <a:gd name="connsiteY87" fmla="*/ 180871 h 562708"/>
                <a:gd name="connsiteX88" fmla="*/ 5416061 w 9073661"/>
                <a:gd name="connsiteY88" fmla="*/ 170822 h 562708"/>
                <a:gd name="connsiteX89" fmla="*/ 5456255 w 9073661"/>
                <a:gd name="connsiteY89" fmla="*/ 150726 h 562708"/>
                <a:gd name="connsiteX90" fmla="*/ 5486400 w 9073661"/>
                <a:gd name="connsiteY90" fmla="*/ 140677 h 562708"/>
                <a:gd name="connsiteX91" fmla="*/ 5516545 w 9073661"/>
                <a:gd name="connsiteY91" fmla="*/ 120581 h 562708"/>
                <a:gd name="connsiteX92" fmla="*/ 5586883 w 9073661"/>
                <a:gd name="connsiteY92" fmla="*/ 100484 h 562708"/>
                <a:gd name="connsiteX93" fmla="*/ 5617028 w 9073661"/>
                <a:gd name="connsiteY93" fmla="*/ 90436 h 562708"/>
                <a:gd name="connsiteX94" fmla="*/ 5697415 w 9073661"/>
                <a:gd name="connsiteY94" fmla="*/ 80387 h 562708"/>
                <a:gd name="connsiteX95" fmla="*/ 5767753 w 9073661"/>
                <a:gd name="connsiteY95" fmla="*/ 70339 h 562708"/>
                <a:gd name="connsiteX96" fmla="*/ 5858189 w 9073661"/>
                <a:gd name="connsiteY96" fmla="*/ 80387 h 562708"/>
                <a:gd name="connsiteX97" fmla="*/ 5918479 w 9073661"/>
                <a:gd name="connsiteY97" fmla="*/ 100484 h 562708"/>
                <a:gd name="connsiteX98" fmla="*/ 5938575 w 9073661"/>
                <a:gd name="connsiteY98" fmla="*/ 130629 h 562708"/>
                <a:gd name="connsiteX99" fmla="*/ 5968720 w 9073661"/>
                <a:gd name="connsiteY99" fmla="*/ 140677 h 562708"/>
                <a:gd name="connsiteX100" fmla="*/ 6008914 w 9073661"/>
                <a:gd name="connsiteY100" fmla="*/ 160774 h 562708"/>
                <a:gd name="connsiteX101" fmla="*/ 6039059 w 9073661"/>
                <a:gd name="connsiteY101" fmla="*/ 170822 h 562708"/>
                <a:gd name="connsiteX102" fmla="*/ 6109397 w 9073661"/>
                <a:gd name="connsiteY102" fmla="*/ 200967 h 562708"/>
                <a:gd name="connsiteX103" fmla="*/ 6169688 w 9073661"/>
                <a:gd name="connsiteY103" fmla="*/ 211016 h 562708"/>
                <a:gd name="connsiteX104" fmla="*/ 6229978 w 9073661"/>
                <a:gd name="connsiteY104" fmla="*/ 231113 h 562708"/>
                <a:gd name="connsiteX105" fmla="*/ 6260123 w 9073661"/>
                <a:gd name="connsiteY105" fmla="*/ 241161 h 562708"/>
                <a:gd name="connsiteX106" fmla="*/ 6420896 w 9073661"/>
                <a:gd name="connsiteY106" fmla="*/ 221064 h 562708"/>
                <a:gd name="connsiteX107" fmla="*/ 6521380 w 9073661"/>
                <a:gd name="connsiteY107" fmla="*/ 211016 h 562708"/>
                <a:gd name="connsiteX108" fmla="*/ 6591718 w 9073661"/>
                <a:gd name="connsiteY108" fmla="*/ 200967 h 562708"/>
                <a:gd name="connsiteX109" fmla="*/ 6672105 w 9073661"/>
                <a:gd name="connsiteY109" fmla="*/ 190919 h 562708"/>
                <a:gd name="connsiteX110" fmla="*/ 6762540 w 9073661"/>
                <a:gd name="connsiteY110" fmla="*/ 180871 h 562708"/>
                <a:gd name="connsiteX111" fmla="*/ 6873072 w 9073661"/>
                <a:gd name="connsiteY111" fmla="*/ 150726 h 562708"/>
                <a:gd name="connsiteX112" fmla="*/ 6963507 w 9073661"/>
                <a:gd name="connsiteY112" fmla="*/ 130629 h 562708"/>
                <a:gd name="connsiteX113" fmla="*/ 7013749 w 9073661"/>
                <a:gd name="connsiteY113" fmla="*/ 120581 h 562708"/>
                <a:gd name="connsiteX114" fmla="*/ 7053942 w 9073661"/>
                <a:gd name="connsiteY114" fmla="*/ 110532 h 562708"/>
                <a:gd name="connsiteX115" fmla="*/ 7144378 w 9073661"/>
                <a:gd name="connsiteY115" fmla="*/ 100484 h 562708"/>
                <a:gd name="connsiteX116" fmla="*/ 7184571 w 9073661"/>
                <a:gd name="connsiteY116" fmla="*/ 110532 h 562708"/>
                <a:gd name="connsiteX117" fmla="*/ 7244861 w 9073661"/>
                <a:gd name="connsiteY117" fmla="*/ 130629 h 562708"/>
                <a:gd name="connsiteX118" fmla="*/ 7275006 w 9073661"/>
                <a:gd name="connsiteY118" fmla="*/ 140677 h 562708"/>
                <a:gd name="connsiteX119" fmla="*/ 7315200 w 9073661"/>
                <a:gd name="connsiteY119" fmla="*/ 150726 h 562708"/>
                <a:gd name="connsiteX120" fmla="*/ 7355393 w 9073661"/>
                <a:gd name="connsiteY120" fmla="*/ 170822 h 562708"/>
                <a:gd name="connsiteX121" fmla="*/ 7415683 w 9073661"/>
                <a:gd name="connsiteY121" fmla="*/ 180871 h 562708"/>
                <a:gd name="connsiteX122" fmla="*/ 7475973 w 9073661"/>
                <a:gd name="connsiteY122" fmla="*/ 200967 h 562708"/>
                <a:gd name="connsiteX123" fmla="*/ 7516167 w 9073661"/>
                <a:gd name="connsiteY123" fmla="*/ 211016 h 562708"/>
                <a:gd name="connsiteX124" fmla="*/ 7546312 w 9073661"/>
                <a:gd name="connsiteY124" fmla="*/ 221064 h 562708"/>
                <a:gd name="connsiteX125" fmla="*/ 7626699 w 9073661"/>
                <a:gd name="connsiteY125" fmla="*/ 241161 h 562708"/>
                <a:gd name="connsiteX126" fmla="*/ 7727182 w 9073661"/>
                <a:gd name="connsiteY126" fmla="*/ 271306 h 562708"/>
                <a:gd name="connsiteX127" fmla="*/ 7787472 w 9073661"/>
                <a:gd name="connsiteY127" fmla="*/ 281354 h 562708"/>
                <a:gd name="connsiteX128" fmla="*/ 7817617 w 9073661"/>
                <a:gd name="connsiteY128" fmla="*/ 291403 h 562708"/>
                <a:gd name="connsiteX129" fmla="*/ 7867859 w 9073661"/>
                <a:gd name="connsiteY129" fmla="*/ 301451 h 562708"/>
                <a:gd name="connsiteX130" fmla="*/ 7958294 w 9073661"/>
                <a:gd name="connsiteY130" fmla="*/ 331596 h 562708"/>
                <a:gd name="connsiteX131" fmla="*/ 7998488 w 9073661"/>
                <a:gd name="connsiteY131" fmla="*/ 341644 h 562708"/>
                <a:gd name="connsiteX132" fmla="*/ 8068826 w 9073661"/>
                <a:gd name="connsiteY132" fmla="*/ 321548 h 562708"/>
                <a:gd name="connsiteX133" fmla="*/ 8098971 w 9073661"/>
                <a:gd name="connsiteY133" fmla="*/ 301451 h 562708"/>
                <a:gd name="connsiteX134" fmla="*/ 8159261 w 9073661"/>
                <a:gd name="connsiteY134" fmla="*/ 281354 h 562708"/>
                <a:gd name="connsiteX135" fmla="*/ 8199455 w 9073661"/>
                <a:gd name="connsiteY135" fmla="*/ 261258 h 562708"/>
                <a:gd name="connsiteX136" fmla="*/ 8259745 w 9073661"/>
                <a:gd name="connsiteY136" fmla="*/ 241161 h 562708"/>
                <a:gd name="connsiteX137" fmla="*/ 8390373 w 9073661"/>
                <a:gd name="connsiteY137" fmla="*/ 221064 h 562708"/>
                <a:gd name="connsiteX138" fmla="*/ 8450663 w 9073661"/>
                <a:gd name="connsiteY138" fmla="*/ 231113 h 562708"/>
                <a:gd name="connsiteX139" fmla="*/ 8480808 w 9073661"/>
                <a:gd name="connsiteY139" fmla="*/ 251209 h 562708"/>
                <a:gd name="connsiteX140" fmla="*/ 8510953 w 9073661"/>
                <a:gd name="connsiteY140" fmla="*/ 261258 h 562708"/>
                <a:gd name="connsiteX141" fmla="*/ 8591340 w 9073661"/>
                <a:gd name="connsiteY141" fmla="*/ 291403 h 562708"/>
                <a:gd name="connsiteX142" fmla="*/ 8671727 w 9073661"/>
                <a:gd name="connsiteY142" fmla="*/ 331596 h 562708"/>
                <a:gd name="connsiteX143" fmla="*/ 8701872 w 9073661"/>
                <a:gd name="connsiteY143" fmla="*/ 351693 h 562708"/>
                <a:gd name="connsiteX144" fmla="*/ 8732017 w 9073661"/>
                <a:gd name="connsiteY144" fmla="*/ 361741 h 562708"/>
                <a:gd name="connsiteX145" fmla="*/ 8802356 w 9073661"/>
                <a:gd name="connsiteY145" fmla="*/ 401934 h 562708"/>
                <a:gd name="connsiteX146" fmla="*/ 8832501 w 9073661"/>
                <a:gd name="connsiteY146" fmla="*/ 411983 h 562708"/>
                <a:gd name="connsiteX147" fmla="*/ 8892791 w 9073661"/>
                <a:gd name="connsiteY147" fmla="*/ 442128 h 562708"/>
                <a:gd name="connsiteX148" fmla="*/ 8983226 w 9073661"/>
                <a:gd name="connsiteY148" fmla="*/ 482321 h 562708"/>
                <a:gd name="connsiteX149" fmla="*/ 9013371 w 9073661"/>
                <a:gd name="connsiteY149" fmla="*/ 492370 h 562708"/>
                <a:gd name="connsiteX150" fmla="*/ 9073661 w 9073661"/>
                <a:gd name="connsiteY150" fmla="*/ 482321 h 56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9073661" h="562708">
                  <a:moveTo>
                    <a:pt x="0" y="562708"/>
                  </a:moveTo>
                  <a:cubicBezTo>
                    <a:pt x="16747" y="549310"/>
                    <a:pt x="34101" y="536638"/>
                    <a:pt x="50241" y="522515"/>
                  </a:cubicBezTo>
                  <a:cubicBezTo>
                    <a:pt x="60935" y="513157"/>
                    <a:pt x="69469" y="501467"/>
                    <a:pt x="80386" y="492370"/>
                  </a:cubicBezTo>
                  <a:cubicBezTo>
                    <a:pt x="89664" y="484639"/>
                    <a:pt x="101253" y="480004"/>
                    <a:pt x="110531" y="472273"/>
                  </a:cubicBezTo>
                  <a:cubicBezTo>
                    <a:pt x="121448" y="463176"/>
                    <a:pt x="128853" y="450011"/>
                    <a:pt x="140677" y="442128"/>
                  </a:cubicBezTo>
                  <a:cubicBezTo>
                    <a:pt x="149490" y="436253"/>
                    <a:pt x="161087" y="436252"/>
                    <a:pt x="170822" y="432080"/>
                  </a:cubicBezTo>
                  <a:cubicBezTo>
                    <a:pt x="294138" y="379230"/>
                    <a:pt x="140244" y="442344"/>
                    <a:pt x="241160" y="391886"/>
                  </a:cubicBezTo>
                  <a:cubicBezTo>
                    <a:pt x="250634" y="387149"/>
                    <a:pt x="261257" y="385187"/>
                    <a:pt x="271305" y="381838"/>
                  </a:cubicBezTo>
                  <a:cubicBezTo>
                    <a:pt x="281353" y="375139"/>
                    <a:pt x="290648" y="367142"/>
                    <a:pt x="301450" y="361741"/>
                  </a:cubicBezTo>
                  <a:cubicBezTo>
                    <a:pt x="322046" y="351443"/>
                    <a:pt x="362732" y="345465"/>
                    <a:pt x="381837" y="341644"/>
                  </a:cubicBezTo>
                  <a:cubicBezTo>
                    <a:pt x="492369" y="344994"/>
                    <a:pt x="603176" y="343212"/>
                    <a:pt x="713433" y="351693"/>
                  </a:cubicBezTo>
                  <a:cubicBezTo>
                    <a:pt x="734554" y="353318"/>
                    <a:pt x="773723" y="371789"/>
                    <a:pt x="773723" y="371789"/>
                  </a:cubicBezTo>
                  <a:cubicBezTo>
                    <a:pt x="870912" y="444681"/>
                    <a:pt x="767340" y="373621"/>
                    <a:pt x="844061" y="411983"/>
                  </a:cubicBezTo>
                  <a:cubicBezTo>
                    <a:pt x="854863" y="417384"/>
                    <a:pt x="863604" y="426297"/>
                    <a:pt x="874206" y="432080"/>
                  </a:cubicBezTo>
                  <a:cubicBezTo>
                    <a:pt x="900506" y="446426"/>
                    <a:pt x="927797" y="458875"/>
                    <a:pt x="954593" y="472273"/>
                  </a:cubicBezTo>
                  <a:cubicBezTo>
                    <a:pt x="967991" y="478972"/>
                    <a:pt x="980254" y="488737"/>
                    <a:pt x="994786" y="492370"/>
                  </a:cubicBezTo>
                  <a:cubicBezTo>
                    <a:pt x="1120373" y="523765"/>
                    <a:pt x="964267" y="483649"/>
                    <a:pt x="1065125" y="512466"/>
                  </a:cubicBezTo>
                  <a:cubicBezTo>
                    <a:pt x="1098248" y="521930"/>
                    <a:pt x="1121010" y="525653"/>
                    <a:pt x="1155560" y="532563"/>
                  </a:cubicBezTo>
                  <a:cubicBezTo>
                    <a:pt x="1225898" y="529214"/>
                    <a:pt x="1296381" y="528131"/>
                    <a:pt x="1366575" y="522515"/>
                  </a:cubicBezTo>
                  <a:cubicBezTo>
                    <a:pt x="1404534" y="519478"/>
                    <a:pt x="1412602" y="507096"/>
                    <a:pt x="1446962" y="492370"/>
                  </a:cubicBezTo>
                  <a:cubicBezTo>
                    <a:pt x="1456698" y="488198"/>
                    <a:pt x="1467633" y="487058"/>
                    <a:pt x="1477107" y="482321"/>
                  </a:cubicBezTo>
                  <a:cubicBezTo>
                    <a:pt x="1487909" y="476920"/>
                    <a:pt x="1496767" y="468217"/>
                    <a:pt x="1507252" y="462225"/>
                  </a:cubicBezTo>
                  <a:cubicBezTo>
                    <a:pt x="1520258" y="454793"/>
                    <a:pt x="1534048" y="448827"/>
                    <a:pt x="1547446" y="442128"/>
                  </a:cubicBezTo>
                  <a:cubicBezTo>
                    <a:pt x="1638166" y="351405"/>
                    <a:pt x="1545605" y="431985"/>
                    <a:pt x="1617784" y="391886"/>
                  </a:cubicBezTo>
                  <a:cubicBezTo>
                    <a:pt x="1617794" y="391880"/>
                    <a:pt x="1693142" y="341648"/>
                    <a:pt x="1708219" y="331596"/>
                  </a:cubicBezTo>
                  <a:cubicBezTo>
                    <a:pt x="1718267" y="324897"/>
                    <a:pt x="1726907" y="315318"/>
                    <a:pt x="1738364" y="311499"/>
                  </a:cubicBezTo>
                  <a:cubicBezTo>
                    <a:pt x="1748412" y="308150"/>
                    <a:pt x="1758774" y="305623"/>
                    <a:pt x="1768509" y="301451"/>
                  </a:cubicBezTo>
                  <a:cubicBezTo>
                    <a:pt x="1872017" y="257091"/>
                    <a:pt x="1731750" y="307006"/>
                    <a:pt x="1868993" y="261258"/>
                  </a:cubicBezTo>
                  <a:lnTo>
                    <a:pt x="1899138" y="251209"/>
                  </a:lnTo>
                  <a:cubicBezTo>
                    <a:pt x="1912536" y="254559"/>
                    <a:pt x="1925827" y="258364"/>
                    <a:pt x="1939331" y="261258"/>
                  </a:cubicBezTo>
                  <a:cubicBezTo>
                    <a:pt x="1972731" y="268415"/>
                    <a:pt x="2006677" y="273069"/>
                    <a:pt x="2039815" y="281354"/>
                  </a:cubicBezTo>
                  <a:cubicBezTo>
                    <a:pt x="2053213" y="284704"/>
                    <a:pt x="2066780" y="287435"/>
                    <a:pt x="2080008" y="291403"/>
                  </a:cubicBezTo>
                  <a:cubicBezTo>
                    <a:pt x="2100299" y="297490"/>
                    <a:pt x="2119748" y="306361"/>
                    <a:pt x="2140299" y="311499"/>
                  </a:cubicBezTo>
                  <a:lnTo>
                    <a:pt x="2180492" y="321548"/>
                  </a:lnTo>
                  <a:cubicBezTo>
                    <a:pt x="2269175" y="380668"/>
                    <a:pt x="2127416" y="289984"/>
                    <a:pt x="2270927" y="361741"/>
                  </a:cubicBezTo>
                  <a:cubicBezTo>
                    <a:pt x="2320594" y="386575"/>
                    <a:pt x="2296909" y="377101"/>
                    <a:pt x="2341266" y="391886"/>
                  </a:cubicBezTo>
                  <a:cubicBezTo>
                    <a:pt x="2394549" y="445169"/>
                    <a:pt x="2345476" y="402451"/>
                    <a:pt x="2411604" y="442128"/>
                  </a:cubicBezTo>
                  <a:cubicBezTo>
                    <a:pt x="2432315" y="454555"/>
                    <a:pt x="2448980" y="474683"/>
                    <a:pt x="2471894" y="482321"/>
                  </a:cubicBezTo>
                  <a:cubicBezTo>
                    <a:pt x="2481942" y="485671"/>
                    <a:pt x="2492565" y="487633"/>
                    <a:pt x="2502039" y="492370"/>
                  </a:cubicBezTo>
                  <a:cubicBezTo>
                    <a:pt x="2512841" y="497771"/>
                    <a:pt x="2521148" y="507561"/>
                    <a:pt x="2532184" y="512466"/>
                  </a:cubicBezTo>
                  <a:cubicBezTo>
                    <a:pt x="2551542" y="521069"/>
                    <a:pt x="2572377" y="525864"/>
                    <a:pt x="2592474" y="532563"/>
                  </a:cubicBezTo>
                  <a:cubicBezTo>
                    <a:pt x="2635715" y="546977"/>
                    <a:pt x="2612351" y="540044"/>
                    <a:pt x="2662813" y="552660"/>
                  </a:cubicBezTo>
                  <a:cubicBezTo>
                    <a:pt x="2694280" y="542171"/>
                    <a:pt x="2729883" y="528590"/>
                    <a:pt x="2763296" y="522515"/>
                  </a:cubicBezTo>
                  <a:cubicBezTo>
                    <a:pt x="2786598" y="518278"/>
                    <a:pt x="2810333" y="516703"/>
                    <a:pt x="2833635" y="512466"/>
                  </a:cubicBezTo>
                  <a:cubicBezTo>
                    <a:pt x="2892132" y="501830"/>
                    <a:pt x="2864174" y="499806"/>
                    <a:pt x="2934118" y="482321"/>
                  </a:cubicBezTo>
                  <a:lnTo>
                    <a:pt x="2974312" y="472273"/>
                  </a:lnTo>
                  <a:cubicBezTo>
                    <a:pt x="2984360" y="465574"/>
                    <a:pt x="2993655" y="457577"/>
                    <a:pt x="3004457" y="452176"/>
                  </a:cubicBezTo>
                  <a:cubicBezTo>
                    <a:pt x="3013931" y="447439"/>
                    <a:pt x="3024867" y="446300"/>
                    <a:pt x="3034602" y="442128"/>
                  </a:cubicBezTo>
                  <a:cubicBezTo>
                    <a:pt x="3048370" y="436227"/>
                    <a:pt x="3061790" y="429463"/>
                    <a:pt x="3074795" y="422031"/>
                  </a:cubicBezTo>
                  <a:cubicBezTo>
                    <a:pt x="3129334" y="390865"/>
                    <a:pt x="3079817" y="410308"/>
                    <a:pt x="3135085" y="391886"/>
                  </a:cubicBezTo>
                  <a:cubicBezTo>
                    <a:pt x="3165230" y="371789"/>
                    <a:pt x="3197229" y="354228"/>
                    <a:pt x="3225520" y="331596"/>
                  </a:cubicBezTo>
                  <a:cubicBezTo>
                    <a:pt x="3242267" y="318198"/>
                    <a:pt x="3258192" y="303702"/>
                    <a:pt x="3275762" y="291403"/>
                  </a:cubicBezTo>
                  <a:cubicBezTo>
                    <a:pt x="3291762" y="280203"/>
                    <a:pt x="3310004" y="272458"/>
                    <a:pt x="3326004" y="261258"/>
                  </a:cubicBezTo>
                  <a:cubicBezTo>
                    <a:pt x="3343574" y="248959"/>
                    <a:pt x="3358901" y="233679"/>
                    <a:pt x="3376246" y="221064"/>
                  </a:cubicBezTo>
                  <a:cubicBezTo>
                    <a:pt x="3395779" y="206858"/>
                    <a:pt x="3419457" y="197950"/>
                    <a:pt x="3436536" y="180871"/>
                  </a:cubicBezTo>
                  <a:cubicBezTo>
                    <a:pt x="3474171" y="143236"/>
                    <a:pt x="3453200" y="155220"/>
                    <a:pt x="3496826" y="140677"/>
                  </a:cubicBezTo>
                  <a:cubicBezTo>
                    <a:pt x="3603400" y="55419"/>
                    <a:pt x="3496932" y="129149"/>
                    <a:pt x="3587261" y="90436"/>
                  </a:cubicBezTo>
                  <a:cubicBezTo>
                    <a:pt x="3598361" y="85679"/>
                    <a:pt x="3606604" y="75740"/>
                    <a:pt x="3617406" y="70339"/>
                  </a:cubicBezTo>
                  <a:cubicBezTo>
                    <a:pt x="3626880" y="65602"/>
                    <a:pt x="3637634" y="64010"/>
                    <a:pt x="3647551" y="60291"/>
                  </a:cubicBezTo>
                  <a:cubicBezTo>
                    <a:pt x="3664440" y="53958"/>
                    <a:pt x="3680904" y="46528"/>
                    <a:pt x="3697793" y="40194"/>
                  </a:cubicBezTo>
                  <a:cubicBezTo>
                    <a:pt x="3736345" y="25737"/>
                    <a:pt x="3723783" y="32767"/>
                    <a:pt x="3768131" y="20097"/>
                  </a:cubicBezTo>
                  <a:cubicBezTo>
                    <a:pt x="3869080" y="-8744"/>
                    <a:pt x="3712770" y="31427"/>
                    <a:pt x="3838470" y="0"/>
                  </a:cubicBezTo>
                  <a:cubicBezTo>
                    <a:pt x="3864387" y="3703"/>
                    <a:pt x="3910894" y="6068"/>
                    <a:pt x="3938953" y="20097"/>
                  </a:cubicBezTo>
                  <a:cubicBezTo>
                    <a:pt x="3949755" y="25498"/>
                    <a:pt x="3959332" y="33091"/>
                    <a:pt x="3969099" y="40194"/>
                  </a:cubicBezTo>
                  <a:cubicBezTo>
                    <a:pt x="3996187" y="59894"/>
                    <a:pt x="4021616" y="81905"/>
                    <a:pt x="4049485" y="100484"/>
                  </a:cubicBezTo>
                  <a:cubicBezTo>
                    <a:pt x="4069969" y="114140"/>
                    <a:pt x="4102690" y="135150"/>
                    <a:pt x="4119824" y="150726"/>
                  </a:cubicBezTo>
                  <a:cubicBezTo>
                    <a:pt x="4144359" y="173030"/>
                    <a:pt x="4162573" y="202671"/>
                    <a:pt x="4190162" y="221064"/>
                  </a:cubicBezTo>
                  <a:cubicBezTo>
                    <a:pt x="4256791" y="265484"/>
                    <a:pt x="4182750" y="213276"/>
                    <a:pt x="4250452" y="271306"/>
                  </a:cubicBezTo>
                  <a:cubicBezTo>
                    <a:pt x="4263168" y="282205"/>
                    <a:pt x="4277018" y="291717"/>
                    <a:pt x="4290646" y="301451"/>
                  </a:cubicBezTo>
                  <a:cubicBezTo>
                    <a:pt x="4300473" y="308470"/>
                    <a:pt x="4311622" y="313689"/>
                    <a:pt x="4320791" y="321548"/>
                  </a:cubicBezTo>
                  <a:cubicBezTo>
                    <a:pt x="4335177" y="333879"/>
                    <a:pt x="4346725" y="349264"/>
                    <a:pt x="4360984" y="361741"/>
                  </a:cubicBezTo>
                  <a:cubicBezTo>
                    <a:pt x="4393142" y="389879"/>
                    <a:pt x="4467328" y="433962"/>
                    <a:pt x="4491613" y="452176"/>
                  </a:cubicBezTo>
                  <a:cubicBezTo>
                    <a:pt x="4518409" y="472273"/>
                    <a:pt x="4540224" y="501874"/>
                    <a:pt x="4572000" y="512466"/>
                  </a:cubicBezTo>
                  <a:cubicBezTo>
                    <a:pt x="4715300" y="560234"/>
                    <a:pt x="4566164" y="512234"/>
                    <a:pt x="4672483" y="542611"/>
                  </a:cubicBezTo>
                  <a:cubicBezTo>
                    <a:pt x="4682667" y="545521"/>
                    <a:pt x="4692352" y="550091"/>
                    <a:pt x="4702628" y="552660"/>
                  </a:cubicBezTo>
                  <a:cubicBezTo>
                    <a:pt x="4719197" y="556802"/>
                    <a:pt x="4736123" y="559359"/>
                    <a:pt x="4752870" y="562708"/>
                  </a:cubicBezTo>
                  <a:cubicBezTo>
                    <a:pt x="4772967" y="559359"/>
                    <a:pt x="4793271" y="557080"/>
                    <a:pt x="4813160" y="552660"/>
                  </a:cubicBezTo>
                  <a:cubicBezTo>
                    <a:pt x="4823500" y="550362"/>
                    <a:pt x="4833121" y="545521"/>
                    <a:pt x="4843305" y="542611"/>
                  </a:cubicBezTo>
                  <a:cubicBezTo>
                    <a:pt x="4919032" y="520974"/>
                    <a:pt x="4847122" y="547114"/>
                    <a:pt x="4933740" y="512466"/>
                  </a:cubicBezTo>
                  <a:cubicBezTo>
                    <a:pt x="4943788" y="502418"/>
                    <a:pt x="4952061" y="490204"/>
                    <a:pt x="4963885" y="482321"/>
                  </a:cubicBezTo>
                  <a:cubicBezTo>
                    <a:pt x="4972698" y="476446"/>
                    <a:pt x="4984295" y="476445"/>
                    <a:pt x="4994030" y="472273"/>
                  </a:cubicBezTo>
                  <a:cubicBezTo>
                    <a:pt x="5014024" y="463704"/>
                    <a:pt x="5070492" y="433464"/>
                    <a:pt x="5084466" y="422031"/>
                  </a:cubicBezTo>
                  <a:cubicBezTo>
                    <a:pt x="5106463" y="404034"/>
                    <a:pt x="5124659" y="381838"/>
                    <a:pt x="5144756" y="361741"/>
                  </a:cubicBezTo>
                  <a:cubicBezTo>
                    <a:pt x="5154804" y="351693"/>
                    <a:pt x="5163804" y="340473"/>
                    <a:pt x="5174901" y="331596"/>
                  </a:cubicBezTo>
                  <a:cubicBezTo>
                    <a:pt x="5191648" y="318198"/>
                    <a:pt x="5207297" y="303299"/>
                    <a:pt x="5225142" y="291403"/>
                  </a:cubicBezTo>
                  <a:cubicBezTo>
                    <a:pt x="5274285" y="258641"/>
                    <a:pt x="5254366" y="285472"/>
                    <a:pt x="5295481" y="251209"/>
                  </a:cubicBezTo>
                  <a:cubicBezTo>
                    <a:pt x="5345660" y="209393"/>
                    <a:pt x="5302795" y="228674"/>
                    <a:pt x="5355771" y="211016"/>
                  </a:cubicBezTo>
                  <a:cubicBezTo>
                    <a:pt x="5365819" y="200968"/>
                    <a:pt x="5374092" y="188754"/>
                    <a:pt x="5385916" y="180871"/>
                  </a:cubicBezTo>
                  <a:cubicBezTo>
                    <a:pt x="5394729" y="174996"/>
                    <a:pt x="5406325" y="174994"/>
                    <a:pt x="5416061" y="170822"/>
                  </a:cubicBezTo>
                  <a:cubicBezTo>
                    <a:pt x="5429829" y="164921"/>
                    <a:pt x="5442487" y="156627"/>
                    <a:pt x="5456255" y="150726"/>
                  </a:cubicBezTo>
                  <a:cubicBezTo>
                    <a:pt x="5465991" y="146554"/>
                    <a:pt x="5476926" y="145414"/>
                    <a:pt x="5486400" y="140677"/>
                  </a:cubicBezTo>
                  <a:cubicBezTo>
                    <a:pt x="5497202" y="135276"/>
                    <a:pt x="5505743" y="125982"/>
                    <a:pt x="5516545" y="120581"/>
                  </a:cubicBezTo>
                  <a:cubicBezTo>
                    <a:pt x="5532612" y="112548"/>
                    <a:pt x="5571851" y="104779"/>
                    <a:pt x="5586883" y="100484"/>
                  </a:cubicBezTo>
                  <a:cubicBezTo>
                    <a:pt x="5597067" y="97574"/>
                    <a:pt x="5606607" y="92331"/>
                    <a:pt x="5617028" y="90436"/>
                  </a:cubicBezTo>
                  <a:cubicBezTo>
                    <a:pt x="5643597" y="85605"/>
                    <a:pt x="5670648" y="83956"/>
                    <a:pt x="5697415" y="80387"/>
                  </a:cubicBezTo>
                  <a:lnTo>
                    <a:pt x="5767753" y="70339"/>
                  </a:lnTo>
                  <a:cubicBezTo>
                    <a:pt x="5797898" y="73688"/>
                    <a:pt x="5828447" y="74439"/>
                    <a:pt x="5858189" y="80387"/>
                  </a:cubicBezTo>
                  <a:cubicBezTo>
                    <a:pt x="5878961" y="84541"/>
                    <a:pt x="5918479" y="100484"/>
                    <a:pt x="5918479" y="100484"/>
                  </a:cubicBezTo>
                  <a:cubicBezTo>
                    <a:pt x="5925178" y="110532"/>
                    <a:pt x="5929145" y="123085"/>
                    <a:pt x="5938575" y="130629"/>
                  </a:cubicBezTo>
                  <a:cubicBezTo>
                    <a:pt x="5946846" y="137246"/>
                    <a:pt x="5958985" y="136505"/>
                    <a:pt x="5968720" y="140677"/>
                  </a:cubicBezTo>
                  <a:cubicBezTo>
                    <a:pt x="5982488" y="146578"/>
                    <a:pt x="5995146" y="154873"/>
                    <a:pt x="6008914" y="160774"/>
                  </a:cubicBezTo>
                  <a:cubicBezTo>
                    <a:pt x="6018649" y="164946"/>
                    <a:pt x="6029324" y="166650"/>
                    <a:pt x="6039059" y="170822"/>
                  </a:cubicBezTo>
                  <a:cubicBezTo>
                    <a:pt x="6072147" y="185003"/>
                    <a:pt x="6076764" y="193715"/>
                    <a:pt x="6109397" y="200967"/>
                  </a:cubicBezTo>
                  <a:cubicBezTo>
                    <a:pt x="6129286" y="205387"/>
                    <a:pt x="6149922" y="206074"/>
                    <a:pt x="6169688" y="211016"/>
                  </a:cubicBezTo>
                  <a:cubicBezTo>
                    <a:pt x="6190239" y="216154"/>
                    <a:pt x="6209881" y="224414"/>
                    <a:pt x="6229978" y="231113"/>
                  </a:cubicBezTo>
                  <a:lnTo>
                    <a:pt x="6260123" y="241161"/>
                  </a:lnTo>
                  <a:cubicBezTo>
                    <a:pt x="6341634" y="220784"/>
                    <a:pt x="6280160" y="233858"/>
                    <a:pt x="6420896" y="221064"/>
                  </a:cubicBezTo>
                  <a:lnTo>
                    <a:pt x="6521380" y="211016"/>
                  </a:lnTo>
                  <a:cubicBezTo>
                    <a:pt x="6544902" y="208249"/>
                    <a:pt x="6568242" y="204097"/>
                    <a:pt x="6591718" y="200967"/>
                  </a:cubicBezTo>
                  <a:lnTo>
                    <a:pt x="6672105" y="190919"/>
                  </a:lnTo>
                  <a:cubicBezTo>
                    <a:pt x="6702228" y="187375"/>
                    <a:pt x="6732514" y="185160"/>
                    <a:pt x="6762540" y="180871"/>
                  </a:cubicBezTo>
                  <a:cubicBezTo>
                    <a:pt x="6906389" y="160321"/>
                    <a:pt x="6706240" y="184094"/>
                    <a:pt x="6873072" y="150726"/>
                  </a:cubicBezTo>
                  <a:cubicBezTo>
                    <a:pt x="7024684" y="120402"/>
                    <a:pt x="6835728" y="159023"/>
                    <a:pt x="6963507" y="130629"/>
                  </a:cubicBezTo>
                  <a:cubicBezTo>
                    <a:pt x="6980179" y="126924"/>
                    <a:pt x="6997077" y="124286"/>
                    <a:pt x="7013749" y="120581"/>
                  </a:cubicBezTo>
                  <a:cubicBezTo>
                    <a:pt x="7027230" y="117585"/>
                    <a:pt x="7040293" y="112632"/>
                    <a:pt x="7053942" y="110532"/>
                  </a:cubicBezTo>
                  <a:cubicBezTo>
                    <a:pt x="7083920" y="105920"/>
                    <a:pt x="7114233" y="103833"/>
                    <a:pt x="7144378" y="100484"/>
                  </a:cubicBezTo>
                  <a:cubicBezTo>
                    <a:pt x="7157776" y="103833"/>
                    <a:pt x="7171343" y="106564"/>
                    <a:pt x="7184571" y="110532"/>
                  </a:cubicBezTo>
                  <a:cubicBezTo>
                    <a:pt x="7204861" y="116619"/>
                    <a:pt x="7224764" y="123930"/>
                    <a:pt x="7244861" y="130629"/>
                  </a:cubicBezTo>
                  <a:cubicBezTo>
                    <a:pt x="7254909" y="133978"/>
                    <a:pt x="7264730" y="138108"/>
                    <a:pt x="7275006" y="140677"/>
                  </a:cubicBezTo>
                  <a:cubicBezTo>
                    <a:pt x="7288404" y="144027"/>
                    <a:pt x="7302269" y="145877"/>
                    <a:pt x="7315200" y="150726"/>
                  </a:cubicBezTo>
                  <a:cubicBezTo>
                    <a:pt x="7329225" y="155985"/>
                    <a:pt x="7341046" y="166518"/>
                    <a:pt x="7355393" y="170822"/>
                  </a:cubicBezTo>
                  <a:cubicBezTo>
                    <a:pt x="7374908" y="176676"/>
                    <a:pt x="7395917" y="175930"/>
                    <a:pt x="7415683" y="180871"/>
                  </a:cubicBezTo>
                  <a:cubicBezTo>
                    <a:pt x="7436234" y="186009"/>
                    <a:pt x="7455422" y="195829"/>
                    <a:pt x="7475973" y="200967"/>
                  </a:cubicBezTo>
                  <a:cubicBezTo>
                    <a:pt x="7489371" y="204317"/>
                    <a:pt x="7502888" y="207222"/>
                    <a:pt x="7516167" y="211016"/>
                  </a:cubicBezTo>
                  <a:cubicBezTo>
                    <a:pt x="7526351" y="213926"/>
                    <a:pt x="7536093" y="218277"/>
                    <a:pt x="7546312" y="221064"/>
                  </a:cubicBezTo>
                  <a:cubicBezTo>
                    <a:pt x="7572959" y="228331"/>
                    <a:pt x="7600496" y="232427"/>
                    <a:pt x="7626699" y="241161"/>
                  </a:cubicBezTo>
                  <a:cubicBezTo>
                    <a:pt x="7661236" y="252673"/>
                    <a:pt x="7689806" y="262681"/>
                    <a:pt x="7727182" y="271306"/>
                  </a:cubicBezTo>
                  <a:cubicBezTo>
                    <a:pt x="7747034" y="275887"/>
                    <a:pt x="7767375" y="278005"/>
                    <a:pt x="7787472" y="281354"/>
                  </a:cubicBezTo>
                  <a:cubicBezTo>
                    <a:pt x="7797520" y="284704"/>
                    <a:pt x="7807341" y="288834"/>
                    <a:pt x="7817617" y="291403"/>
                  </a:cubicBezTo>
                  <a:cubicBezTo>
                    <a:pt x="7834186" y="295545"/>
                    <a:pt x="7851437" y="296759"/>
                    <a:pt x="7867859" y="301451"/>
                  </a:cubicBezTo>
                  <a:cubicBezTo>
                    <a:pt x="7898412" y="310180"/>
                    <a:pt x="7928149" y="321548"/>
                    <a:pt x="7958294" y="331596"/>
                  </a:cubicBezTo>
                  <a:cubicBezTo>
                    <a:pt x="7971396" y="335963"/>
                    <a:pt x="7985090" y="338295"/>
                    <a:pt x="7998488" y="341644"/>
                  </a:cubicBezTo>
                  <a:cubicBezTo>
                    <a:pt x="8011364" y="338425"/>
                    <a:pt x="8054412" y="328755"/>
                    <a:pt x="8068826" y="321548"/>
                  </a:cubicBezTo>
                  <a:cubicBezTo>
                    <a:pt x="8079628" y="316147"/>
                    <a:pt x="8087935" y="306356"/>
                    <a:pt x="8098971" y="301451"/>
                  </a:cubicBezTo>
                  <a:cubicBezTo>
                    <a:pt x="8118329" y="292847"/>
                    <a:pt x="8140313" y="290827"/>
                    <a:pt x="8159261" y="281354"/>
                  </a:cubicBezTo>
                  <a:cubicBezTo>
                    <a:pt x="8172659" y="274655"/>
                    <a:pt x="8185547" y="266821"/>
                    <a:pt x="8199455" y="261258"/>
                  </a:cubicBezTo>
                  <a:cubicBezTo>
                    <a:pt x="8219124" y="253391"/>
                    <a:pt x="8238849" y="244643"/>
                    <a:pt x="8259745" y="241161"/>
                  </a:cubicBezTo>
                  <a:cubicBezTo>
                    <a:pt x="8343397" y="227219"/>
                    <a:pt x="8299866" y="233994"/>
                    <a:pt x="8390373" y="221064"/>
                  </a:cubicBezTo>
                  <a:cubicBezTo>
                    <a:pt x="8410470" y="224414"/>
                    <a:pt x="8431335" y="224670"/>
                    <a:pt x="8450663" y="231113"/>
                  </a:cubicBezTo>
                  <a:cubicBezTo>
                    <a:pt x="8462120" y="234932"/>
                    <a:pt x="8470006" y="245808"/>
                    <a:pt x="8480808" y="251209"/>
                  </a:cubicBezTo>
                  <a:cubicBezTo>
                    <a:pt x="8490282" y="255946"/>
                    <a:pt x="8501217" y="257086"/>
                    <a:pt x="8510953" y="261258"/>
                  </a:cubicBezTo>
                  <a:cubicBezTo>
                    <a:pt x="8584514" y="292784"/>
                    <a:pt x="8517240" y="272877"/>
                    <a:pt x="8591340" y="291403"/>
                  </a:cubicBezTo>
                  <a:cubicBezTo>
                    <a:pt x="8680611" y="358355"/>
                    <a:pt x="8583928" y="293968"/>
                    <a:pt x="8671727" y="331596"/>
                  </a:cubicBezTo>
                  <a:cubicBezTo>
                    <a:pt x="8682827" y="336353"/>
                    <a:pt x="8691070" y="346292"/>
                    <a:pt x="8701872" y="351693"/>
                  </a:cubicBezTo>
                  <a:cubicBezTo>
                    <a:pt x="8711346" y="356430"/>
                    <a:pt x="8721969" y="358392"/>
                    <a:pt x="8732017" y="361741"/>
                  </a:cubicBezTo>
                  <a:cubicBezTo>
                    <a:pt x="8762296" y="381927"/>
                    <a:pt x="8766654" y="386633"/>
                    <a:pt x="8802356" y="401934"/>
                  </a:cubicBezTo>
                  <a:cubicBezTo>
                    <a:pt x="8812092" y="406106"/>
                    <a:pt x="8823027" y="407246"/>
                    <a:pt x="8832501" y="411983"/>
                  </a:cubicBezTo>
                  <a:cubicBezTo>
                    <a:pt x="8910409" y="450938"/>
                    <a:pt x="8817028" y="416874"/>
                    <a:pt x="8892791" y="442128"/>
                  </a:cubicBezTo>
                  <a:cubicBezTo>
                    <a:pt x="8940563" y="473977"/>
                    <a:pt x="8911477" y="458405"/>
                    <a:pt x="8983226" y="482321"/>
                  </a:cubicBezTo>
                  <a:lnTo>
                    <a:pt x="9013371" y="492370"/>
                  </a:lnTo>
                  <a:lnTo>
                    <a:pt x="9073661" y="482321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ouble Bracket 9">
              <a:extLst>
                <a:ext uri="{FF2B5EF4-FFF2-40B4-BE49-F238E27FC236}">
                  <a16:creationId xmlns:a16="http://schemas.microsoft.com/office/drawing/2014/main" id="{B372E365-2513-124F-B9BE-79BFF240BA64}"/>
                </a:ext>
              </a:extLst>
            </p:cNvPr>
            <p:cNvSpPr/>
            <p:nvPr/>
          </p:nvSpPr>
          <p:spPr>
            <a:xfrm>
              <a:off x="582805" y="5749192"/>
              <a:ext cx="3406391" cy="782237"/>
            </a:xfrm>
            <a:prstGeom prst="bracketPair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uble Bracket 10">
              <a:extLst>
                <a:ext uri="{FF2B5EF4-FFF2-40B4-BE49-F238E27FC236}">
                  <a16:creationId xmlns:a16="http://schemas.microsoft.com/office/drawing/2014/main" id="{41CA78D9-16CA-0D45-8274-995643426CFC}"/>
                </a:ext>
              </a:extLst>
            </p:cNvPr>
            <p:cNvSpPr/>
            <p:nvPr/>
          </p:nvSpPr>
          <p:spPr>
            <a:xfrm>
              <a:off x="6284835" y="5723451"/>
              <a:ext cx="3406391" cy="782237"/>
            </a:xfrm>
            <a:prstGeom prst="bracketPair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7E099649-B4FA-1343-898D-93D0DB6D50D3}"/>
                </a:ext>
              </a:extLst>
            </p:cNvPr>
            <p:cNvSpPr/>
            <p:nvPr/>
          </p:nvSpPr>
          <p:spPr>
            <a:xfrm>
              <a:off x="685800" y="6127750"/>
              <a:ext cx="180975" cy="98425"/>
            </a:xfrm>
            <a:custGeom>
              <a:avLst/>
              <a:gdLst>
                <a:gd name="connsiteX0" fmla="*/ 0 w 180975"/>
                <a:gd name="connsiteY0" fmla="*/ 98425 h 98425"/>
                <a:gd name="connsiteX1" fmla="*/ 28575 w 180975"/>
                <a:gd name="connsiteY1" fmla="*/ 88900 h 98425"/>
                <a:gd name="connsiteX2" fmla="*/ 38100 w 180975"/>
                <a:gd name="connsiteY2" fmla="*/ 82550 h 98425"/>
                <a:gd name="connsiteX3" fmla="*/ 47625 w 180975"/>
                <a:gd name="connsiteY3" fmla="*/ 79375 h 98425"/>
                <a:gd name="connsiteX4" fmla="*/ 76200 w 180975"/>
                <a:gd name="connsiteY4" fmla="*/ 60325 h 98425"/>
                <a:gd name="connsiteX5" fmla="*/ 85725 w 180975"/>
                <a:gd name="connsiteY5" fmla="*/ 53975 h 98425"/>
                <a:gd name="connsiteX6" fmla="*/ 95250 w 180975"/>
                <a:gd name="connsiteY6" fmla="*/ 47625 h 98425"/>
                <a:gd name="connsiteX7" fmla="*/ 123825 w 180975"/>
                <a:gd name="connsiteY7" fmla="*/ 25400 h 98425"/>
                <a:gd name="connsiteX8" fmla="*/ 133350 w 180975"/>
                <a:gd name="connsiteY8" fmla="*/ 19050 h 98425"/>
                <a:gd name="connsiteX9" fmla="*/ 152400 w 180975"/>
                <a:gd name="connsiteY9" fmla="*/ 12700 h 98425"/>
                <a:gd name="connsiteX10" fmla="*/ 161925 w 180975"/>
                <a:gd name="connsiteY10" fmla="*/ 6350 h 98425"/>
                <a:gd name="connsiteX11" fmla="*/ 180975 w 180975"/>
                <a:gd name="connsiteY11" fmla="*/ 0 h 9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975" h="98425">
                  <a:moveTo>
                    <a:pt x="0" y="98425"/>
                  </a:moveTo>
                  <a:cubicBezTo>
                    <a:pt x="9525" y="95250"/>
                    <a:pt x="20221" y="94469"/>
                    <a:pt x="28575" y="88900"/>
                  </a:cubicBezTo>
                  <a:cubicBezTo>
                    <a:pt x="31750" y="86783"/>
                    <a:pt x="34687" y="84257"/>
                    <a:pt x="38100" y="82550"/>
                  </a:cubicBezTo>
                  <a:cubicBezTo>
                    <a:pt x="41093" y="81053"/>
                    <a:pt x="44699" y="81000"/>
                    <a:pt x="47625" y="79375"/>
                  </a:cubicBezTo>
                  <a:lnTo>
                    <a:pt x="76200" y="60325"/>
                  </a:lnTo>
                  <a:lnTo>
                    <a:pt x="85725" y="53975"/>
                  </a:lnTo>
                  <a:cubicBezTo>
                    <a:pt x="88900" y="51858"/>
                    <a:pt x="92552" y="50323"/>
                    <a:pt x="95250" y="47625"/>
                  </a:cubicBezTo>
                  <a:cubicBezTo>
                    <a:pt x="110171" y="32704"/>
                    <a:pt x="101039" y="40591"/>
                    <a:pt x="123825" y="25400"/>
                  </a:cubicBezTo>
                  <a:cubicBezTo>
                    <a:pt x="127000" y="23283"/>
                    <a:pt x="129730" y="20257"/>
                    <a:pt x="133350" y="19050"/>
                  </a:cubicBezTo>
                  <a:cubicBezTo>
                    <a:pt x="139700" y="16933"/>
                    <a:pt x="146831" y="16413"/>
                    <a:pt x="152400" y="12700"/>
                  </a:cubicBezTo>
                  <a:cubicBezTo>
                    <a:pt x="155575" y="10583"/>
                    <a:pt x="158438" y="7900"/>
                    <a:pt x="161925" y="6350"/>
                  </a:cubicBezTo>
                  <a:cubicBezTo>
                    <a:pt x="168042" y="3632"/>
                    <a:pt x="180975" y="0"/>
                    <a:pt x="180975" y="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E2AC926-503F-5A4B-8336-E17FDAD549E3}"/>
                </a:ext>
              </a:extLst>
            </p:cNvPr>
            <p:cNvSpPr/>
            <p:nvPr/>
          </p:nvSpPr>
          <p:spPr>
            <a:xfrm>
              <a:off x="1343025" y="6108700"/>
              <a:ext cx="98433" cy="76200"/>
            </a:xfrm>
            <a:custGeom>
              <a:avLst/>
              <a:gdLst>
                <a:gd name="connsiteX0" fmla="*/ 0 w 98433"/>
                <a:gd name="connsiteY0" fmla="*/ 0 h 76200"/>
                <a:gd name="connsiteX1" fmla="*/ 15875 w 98433"/>
                <a:gd name="connsiteY1" fmla="*/ 15875 h 76200"/>
                <a:gd name="connsiteX2" fmla="*/ 25400 w 98433"/>
                <a:gd name="connsiteY2" fmla="*/ 22225 h 76200"/>
                <a:gd name="connsiteX3" fmla="*/ 44450 w 98433"/>
                <a:gd name="connsiteY3" fmla="*/ 38100 h 76200"/>
                <a:gd name="connsiteX4" fmla="*/ 69850 w 98433"/>
                <a:gd name="connsiteY4" fmla="*/ 60325 h 76200"/>
                <a:gd name="connsiteX5" fmla="*/ 79375 w 98433"/>
                <a:gd name="connsiteY5" fmla="*/ 66675 h 76200"/>
                <a:gd name="connsiteX6" fmla="*/ 98425 w 98433"/>
                <a:gd name="connsiteY6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433" h="76200">
                  <a:moveTo>
                    <a:pt x="0" y="0"/>
                  </a:moveTo>
                  <a:cubicBezTo>
                    <a:pt x="5292" y="5292"/>
                    <a:pt x="10243" y="10947"/>
                    <a:pt x="15875" y="15875"/>
                  </a:cubicBezTo>
                  <a:cubicBezTo>
                    <a:pt x="18747" y="18388"/>
                    <a:pt x="22469" y="19782"/>
                    <a:pt x="25400" y="22225"/>
                  </a:cubicBezTo>
                  <a:cubicBezTo>
                    <a:pt x="49846" y="42597"/>
                    <a:pt x="20801" y="22334"/>
                    <a:pt x="44450" y="38100"/>
                  </a:cubicBezTo>
                  <a:cubicBezTo>
                    <a:pt x="55033" y="53975"/>
                    <a:pt x="47625" y="45508"/>
                    <a:pt x="69850" y="60325"/>
                  </a:cubicBezTo>
                  <a:cubicBezTo>
                    <a:pt x="73025" y="62442"/>
                    <a:pt x="75755" y="65468"/>
                    <a:pt x="79375" y="66675"/>
                  </a:cubicBezTo>
                  <a:cubicBezTo>
                    <a:pt x="99429" y="73360"/>
                    <a:pt x="98425" y="66332"/>
                    <a:pt x="98425" y="7620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723A50E-FC59-3B4F-B075-AA85CB99A966}"/>
                </a:ext>
              </a:extLst>
            </p:cNvPr>
            <p:cNvSpPr/>
            <p:nvPr/>
          </p:nvSpPr>
          <p:spPr>
            <a:xfrm>
              <a:off x="1752600" y="6283325"/>
              <a:ext cx="117475" cy="3175"/>
            </a:xfrm>
            <a:custGeom>
              <a:avLst/>
              <a:gdLst>
                <a:gd name="connsiteX0" fmla="*/ 0 w 117475"/>
                <a:gd name="connsiteY0" fmla="*/ 3175 h 3175"/>
                <a:gd name="connsiteX1" fmla="*/ 117475 w 117475"/>
                <a:gd name="connsiteY1" fmla="*/ 0 h 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7475" h="3175">
                  <a:moveTo>
                    <a:pt x="0" y="3175"/>
                  </a:moveTo>
                  <a:cubicBezTo>
                    <a:pt x="113241" y="-60"/>
                    <a:pt x="74068" y="0"/>
                    <a:pt x="117475" y="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28545A03-745C-374D-B8E4-A90DD307D208}"/>
                </a:ext>
              </a:extLst>
            </p:cNvPr>
            <p:cNvSpPr/>
            <p:nvPr/>
          </p:nvSpPr>
          <p:spPr>
            <a:xfrm>
              <a:off x="2162175" y="6099175"/>
              <a:ext cx="88900" cy="57150"/>
            </a:xfrm>
            <a:custGeom>
              <a:avLst/>
              <a:gdLst>
                <a:gd name="connsiteX0" fmla="*/ 0 w 88900"/>
                <a:gd name="connsiteY0" fmla="*/ 57150 h 57150"/>
                <a:gd name="connsiteX1" fmla="*/ 25400 w 88900"/>
                <a:gd name="connsiteY1" fmla="*/ 44450 h 57150"/>
                <a:gd name="connsiteX2" fmla="*/ 34925 w 88900"/>
                <a:gd name="connsiteY2" fmla="*/ 34925 h 57150"/>
                <a:gd name="connsiteX3" fmla="*/ 53975 w 88900"/>
                <a:gd name="connsiteY3" fmla="*/ 22225 h 57150"/>
                <a:gd name="connsiteX4" fmla="*/ 73025 w 88900"/>
                <a:gd name="connsiteY4" fmla="*/ 9525 h 57150"/>
                <a:gd name="connsiteX5" fmla="*/ 82550 w 88900"/>
                <a:gd name="connsiteY5" fmla="*/ 3175 h 57150"/>
                <a:gd name="connsiteX6" fmla="*/ 88900 w 88900"/>
                <a:gd name="connsiteY6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900" h="57150">
                  <a:moveTo>
                    <a:pt x="0" y="57150"/>
                  </a:moveTo>
                  <a:cubicBezTo>
                    <a:pt x="11222" y="52661"/>
                    <a:pt x="16620" y="51766"/>
                    <a:pt x="25400" y="44450"/>
                  </a:cubicBezTo>
                  <a:cubicBezTo>
                    <a:pt x="28849" y="41575"/>
                    <a:pt x="31381" y="37682"/>
                    <a:pt x="34925" y="34925"/>
                  </a:cubicBezTo>
                  <a:cubicBezTo>
                    <a:pt x="40949" y="30240"/>
                    <a:pt x="47625" y="26458"/>
                    <a:pt x="53975" y="22225"/>
                  </a:cubicBezTo>
                  <a:lnTo>
                    <a:pt x="73025" y="9525"/>
                  </a:lnTo>
                  <a:cubicBezTo>
                    <a:pt x="76200" y="7408"/>
                    <a:pt x="79137" y="4882"/>
                    <a:pt x="82550" y="3175"/>
                  </a:cubicBezTo>
                  <a:lnTo>
                    <a:pt x="88900" y="0"/>
                  </a:ln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80746184-9F8E-E14A-89DC-B41CA756FAEE}"/>
                </a:ext>
              </a:extLst>
            </p:cNvPr>
            <p:cNvSpPr/>
            <p:nvPr/>
          </p:nvSpPr>
          <p:spPr>
            <a:xfrm>
              <a:off x="2533650" y="6003925"/>
              <a:ext cx="149225" cy="47633"/>
            </a:xfrm>
            <a:custGeom>
              <a:avLst/>
              <a:gdLst>
                <a:gd name="connsiteX0" fmla="*/ 0 w 149225"/>
                <a:gd name="connsiteY0" fmla="*/ 0 h 47633"/>
                <a:gd name="connsiteX1" fmla="*/ 15875 w 149225"/>
                <a:gd name="connsiteY1" fmla="*/ 9525 h 47633"/>
                <a:gd name="connsiteX2" fmla="*/ 44450 w 149225"/>
                <a:gd name="connsiteY2" fmla="*/ 19050 h 47633"/>
                <a:gd name="connsiteX3" fmla="*/ 53975 w 149225"/>
                <a:gd name="connsiteY3" fmla="*/ 22225 h 47633"/>
                <a:gd name="connsiteX4" fmla="*/ 63500 w 149225"/>
                <a:gd name="connsiteY4" fmla="*/ 25400 h 47633"/>
                <a:gd name="connsiteX5" fmla="*/ 73025 w 149225"/>
                <a:gd name="connsiteY5" fmla="*/ 31750 h 47633"/>
                <a:gd name="connsiteX6" fmla="*/ 85725 w 149225"/>
                <a:gd name="connsiteY6" fmla="*/ 34925 h 47633"/>
                <a:gd name="connsiteX7" fmla="*/ 123825 w 149225"/>
                <a:gd name="connsiteY7" fmla="*/ 41275 h 47633"/>
                <a:gd name="connsiteX8" fmla="*/ 136525 w 149225"/>
                <a:gd name="connsiteY8" fmla="*/ 44450 h 47633"/>
                <a:gd name="connsiteX9" fmla="*/ 149225 w 149225"/>
                <a:gd name="connsiteY9" fmla="*/ 47625 h 4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225" h="47633">
                  <a:moveTo>
                    <a:pt x="0" y="0"/>
                  </a:moveTo>
                  <a:cubicBezTo>
                    <a:pt x="5292" y="3175"/>
                    <a:pt x="10257" y="6971"/>
                    <a:pt x="15875" y="9525"/>
                  </a:cubicBezTo>
                  <a:lnTo>
                    <a:pt x="44450" y="19050"/>
                  </a:lnTo>
                  <a:lnTo>
                    <a:pt x="53975" y="22225"/>
                  </a:lnTo>
                  <a:cubicBezTo>
                    <a:pt x="57150" y="23283"/>
                    <a:pt x="60715" y="23544"/>
                    <a:pt x="63500" y="25400"/>
                  </a:cubicBezTo>
                  <a:cubicBezTo>
                    <a:pt x="66675" y="27517"/>
                    <a:pt x="69518" y="30247"/>
                    <a:pt x="73025" y="31750"/>
                  </a:cubicBezTo>
                  <a:cubicBezTo>
                    <a:pt x="77036" y="33469"/>
                    <a:pt x="81529" y="33726"/>
                    <a:pt x="85725" y="34925"/>
                  </a:cubicBezTo>
                  <a:cubicBezTo>
                    <a:pt x="109419" y="41695"/>
                    <a:pt x="77385" y="36115"/>
                    <a:pt x="123825" y="41275"/>
                  </a:cubicBezTo>
                  <a:cubicBezTo>
                    <a:pt x="128058" y="42333"/>
                    <a:pt x="132329" y="43251"/>
                    <a:pt x="136525" y="44450"/>
                  </a:cubicBezTo>
                  <a:cubicBezTo>
                    <a:pt x="148809" y="47960"/>
                    <a:pt x="142148" y="47625"/>
                    <a:pt x="149225" y="47625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9E95945B-A8F8-3D4A-87DE-98D0B4F9578B}"/>
                </a:ext>
              </a:extLst>
            </p:cNvPr>
            <p:cNvSpPr/>
            <p:nvPr/>
          </p:nvSpPr>
          <p:spPr>
            <a:xfrm>
              <a:off x="3184525" y="6286500"/>
              <a:ext cx="104775" cy="12978"/>
            </a:xfrm>
            <a:custGeom>
              <a:avLst/>
              <a:gdLst>
                <a:gd name="connsiteX0" fmla="*/ 0 w 104775"/>
                <a:gd name="connsiteY0" fmla="*/ 0 h 12978"/>
                <a:gd name="connsiteX1" fmla="*/ 15875 w 104775"/>
                <a:gd name="connsiteY1" fmla="*/ 9525 h 12978"/>
                <a:gd name="connsiteX2" fmla="*/ 92075 w 104775"/>
                <a:gd name="connsiteY2" fmla="*/ 9525 h 12978"/>
                <a:gd name="connsiteX3" fmla="*/ 104775 w 104775"/>
                <a:gd name="connsiteY3" fmla="*/ 6350 h 12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12978">
                  <a:moveTo>
                    <a:pt x="0" y="0"/>
                  </a:moveTo>
                  <a:cubicBezTo>
                    <a:pt x="5292" y="3175"/>
                    <a:pt x="9851" y="8186"/>
                    <a:pt x="15875" y="9525"/>
                  </a:cubicBezTo>
                  <a:cubicBezTo>
                    <a:pt x="44245" y="15829"/>
                    <a:pt x="64214" y="12058"/>
                    <a:pt x="92075" y="9525"/>
                  </a:cubicBezTo>
                  <a:cubicBezTo>
                    <a:pt x="102604" y="6015"/>
                    <a:pt x="98253" y="6350"/>
                    <a:pt x="104775" y="635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347D4B4-C02D-C346-8865-4D7D0324EC0F}"/>
                </a:ext>
              </a:extLst>
            </p:cNvPr>
            <p:cNvSpPr/>
            <p:nvPr/>
          </p:nvSpPr>
          <p:spPr>
            <a:xfrm>
              <a:off x="3654425" y="6111875"/>
              <a:ext cx="98425" cy="53975"/>
            </a:xfrm>
            <a:custGeom>
              <a:avLst/>
              <a:gdLst>
                <a:gd name="connsiteX0" fmla="*/ 0 w 98425"/>
                <a:gd name="connsiteY0" fmla="*/ 53975 h 53975"/>
                <a:gd name="connsiteX1" fmla="*/ 25400 w 98425"/>
                <a:gd name="connsiteY1" fmla="*/ 44450 h 53975"/>
                <a:gd name="connsiteX2" fmla="*/ 53975 w 98425"/>
                <a:gd name="connsiteY2" fmla="*/ 28575 h 53975"/>
                <a:gd name="connsiteX3" fmla="*/ 63500 w 98425"/>
                <a:gd name="connsiteY3" fmla="*/ 19050 h 53975"/>
                <a:gd name="connsiteX4" fmla="*/ 73025 w 98425"/>
                <a:gd name="connsiteY4" fmla="*/ 15875 h 53975"/>
                <a:gd name="connsiteX5" fmla="*/ 92075 w 98425"/>
                <a:gd name="connsiteY5" fmla="*/ 3175 h 53975"/>
                <a:gd name="connsiteX6" fmla="*/ 98425 w 98425"/>
                <a:gd name="connsiteY6" fmla="*/ 0 h 5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425" h="53975">
                  <a:moveTo>
                    <a:pt x="0" y="53975"/>
                  </a:moveTo>
                  <a:cubicBezTo>
                    <a:pt x="30628" y="47849"/>
                    <a:pt x="3599" y="55351"/>
                    <a:pt x="25400" y="44450"/>
                  </a:cubicBezTo>
                  <a:cubicBezTo>
                    <a:pt x="41370" y="36465"/>
                    <a:pt x="33953" y="48597"/>
                    <a:pt x="53975" y="28575"/>
                  </a:cubicBezTo>
                  <a:cubicBezTo>
                    <a:pt x="57150" y="25400"/>
                    <a:pt x="59764" y="21541"/>
                    <a:pt x="63500" y="19050"/>
                  </a:cubicBezTo>
                  <a:cubicBezTo>
                    <a:pt x="66285" y="17194"/>
                    <a:pt x="70099" y="17500"/>
                    <a:pt x="73025" y="15875"/>
                  </a:cubicBezTo>
                  <a:cubicBezTo>
                    <a:pt x="79696" y="12169"/>
                    <a:pt x="85249" y="6588"/>
                    <a:pt x="92075" y="3175"/>
                  </a:cubicBezTo>
                  <a:lnTo>
                    <a:pt x="98425" y="0"/>
                  </a:ln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1E6F1B2-E0F1-8E45-8E82-5A216F8AC762}"/>
                </a:ext>
              </a:extLst>
            </p:cNvPr>
            <p:cNvSpPr/>
            <p:nvPr/>
          </p:nvSpPr>
          <p:spPr>
            <a:xfrm>
              <a:off x="6496050" y="5851525"/>
              <a:ext cx="69850" cy="57150"/>
            </a:xfrm>
            <a:custGeom>
              <a:avLst/>
              <a:gdLst>
                <a:gd name="connsiteX0" fmla="*/ 0 w 69850"/>
                <a:gd name="connsiteY0" fmla="*/ 0 h 57150"/>
                <a:gd name="connsiteX1" fmla="*/ 31750 w 69850"/>
                <a:gd name="connsiteY1" fmla="*/ 28575 h 57150"/>
                <a:gd name="connsiteX2" fmla="*/ 41275 w 69850"/>
                <a:gd name="connsiteY2" fmla="*/ 34925 h 57150"/>
                <a:gd name="connsiteX3" fmla="*/ 50800 w 69850"/>
                <a:gd name="connsiteY3" fmla="*/ 41275 h 57150"/>
                <a:gd name="connsiteX4" fmla="*/ 57150 w 69850"/>
                <a:gd name="connsiteY4" fmla="*/ 50800 h 57150"/>
                <a:gd name="connsiteX5" fmla="*/ 66675 w 69850"/>
                <a:gd name="connsiteY5" fmla="*/ 53975 h 57150"/>
                <a:gd name="connsiteX6" fmla="*/ 69850 w 69850"/>
                <a:gd name="connsiteY6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50" h="57150">
                  <a:moveTo>
                    <a:pt x="0" y="0"/>
                  </a:moveTo>
                  <a:cubicBezTo>
                    <a:pt x="17468" y="21834"/>
                    <a:pt x="7061" y="12116"/>
                    <a:pt x="31750" y="28575"/>
                  </a:cubicBezTo>
                  <a:lnTo>
                    <a:pt x="41275" y="34925"/>
                  </a:lnTo>
                  <a:lnTo>
                    <a:pt x="50800" y="41275"/>
                  </a:lnTo>
                  <a:cubicBezTo>
                    <a:pt x="52917" y="44450"/>
                    <a:pt x="54170" y="48416"/>
                    <a:pt x="57150" y="50800"/>
                  </a:cubicBezTo>
                  <a:cubicBezTo>
                    <a:pt x="59763" y="52891"/>
                    <a:pt x="63682" y="52478"/>
                    <a:pt x="66675" y="53975"/>
                  </a:cubicBezTo>
                  <a:cubicBezTo>
                    <a:pt x="68014" y="54644"/>
                    <a:pt x="68792" y="56092"/>
                    <a:pt x="69850" y="5715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6F30D2C-0A2D-6F45-8480-8F31775D52C2}"/>
                </a:ext>
              </a:extLst>
            </p:cNvPr>
            <p:cNvSpPr/>
            <p:nvPr/>
          </p:nvSpPr>
          <p:spPr>
            <a:xfrm>
              <a:off x="7343775" y="5892800"/>
              <a:ext cx="104775" cy="38100"/>
            </a:xfrm>
            <a:custGeom>
              <a:avLst/>
              <a:gdLst>
                <a:gd name="connsiteX0" fmla="*/ 0 w 104775"/>
                <a:gd name="connsiteY0" fmla="*/ 38100 h 38100"/>
                <a:gd name="connsiteX1" fmla="*/ 31750 w 104775"/>
                <a:gd name="connsiteY1" fmla="*/ 25400 h 38100"/>
                <a:gd name="connsiteX2" fmla="*/ 41275 w 104775"/>
                <a:gd name="connsiteY2" fmla="*/ 22225 h 38100"/>
                <a:gd name="connsiteX3" fmla="*/ 53975 w 104775"/>
                <a:gd name="connsiteY3" fmla="*/ 15875 h 38100"/>
                <a:gd name="connsiteX4" fmla="*/ 76200 w 104775"/>
                <a:gd name="connsiteY4" fmla="*/ 12700 h 38100"/>
                <a:gd name="connsiteX5" fmla="*/ 95250 w 104775"/>
                <a:gd name="connsiteY5" fmla="*/ 6350 h 38100"/>
                <a:gd name="connsiteX6" fmla="*/ 10477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0" y="38100"/>
                  </a:moveTo>
                  <a:cubicBezTo>
                    <a:pt x="10583" y="33867"/>
                    <a:pt x="20936" y="29005"/>
                    <a:pt x="31750" y="25400"/>
                  </a:cubicBezTo>
                  <a:cubicBezTo>
                    <a:pt x="34925" y="24342"/>
                    <a:pt x="38199" y="23543"/>
                    <a:pt x="41275" y="22225"/>
                  </a:cubicBezTo>
                  <a:cubicBezTo>
                    <a:pt x="45625" y="20361"/>
                    <a:pt x="49409" y="17120"/>
                    <a:pt x="53975" y="15875"/>
                  </a:cubicBezTo>
                  <a:cubicBezTo>
                    <a:pt x="61195" y="13906"/>
                    <a:pt x="68792" y="13758"/>
                    <a:pt x="76200" y="12700"/>
                  </a:cubicBezTo>
                  <a:cubicBezTo>
                    <a:pt x="82550" y="10583"/>
                    <a:pt x="89681" y="10063"/>
                    <a:pt x="95250" y="6350"/>
                  </a:cubicBezTo>
                  <a:lnTo>
                    <a:pt x="104775" y="0"/>
                  </a:ln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8C24BF7-86EA-6A48-B131-0278D7B328B9}"/>
                </a:ext>
              </a:extLst>
            </p:cNvPr>
            <p:cNvSpPr/>
            <p:nvPr/>
          </p:nvSpPr>
          <p:spPr>
            <a:xfrm>
              <a:off x="7912100" y="5899150"/>
              <a:ext cx="104775" cy="47626"/>
            </a:xfrm>
            <a:custGeom>
              <a:avLst/>
              <a:gdLst>
                <a:gd name="connsiteX0" fmla="*/ 0 w 104775"/>
                <a:gd name="connsiteY0" fmla="*/ 0 h 47626"/>
                <a:gd name="connsiteX1" fmla="*/ 28575 w 104775"/>
                <a:gd name="connsiteY1" fmla="*/ 19050 h 47626"/>
                <a:gd name="connsiteX2" fmla="*/ 47625 w 104775"/>
                <a:gd name="connsiteY2" fmla="*/ 31750 h 47626"/>
                <a:gd name="connsiteX3" fmla="*/ 66675 w 104775"/>
                <a:gd name="connsiteY3" fmla="*/ 38100 h 47626"/>
                <a:gd name="connsiteX4" fmla="*/ 76200 w 104775"/>
                <a:gd name="connsiteY4" fmla="*/ 41275 h 47626"/>
                <a:gd name="connsiteX5" fmla="*/ 104775 w 104775"/>
                <a:gd name="connsiteY5" fmla="*/ 47625 h 4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47626">
                  <a:moveTo>
                    <a:pt x="0" y="0"/>
                  </a:moveTo>
                  <a:cubicBezTo>
                    <a:pt x="33002" y="26401"/>
                    <a:pt x="433" y="2165"/>
                    <a:pt x="28575" y="19050"/>
                  </a:cubicBezTo>
                  <a:cubicBezTo>
                    <a:pt x="35119" y="22977"/>
                    <a:pt x="40385" y="29337"/>
                    <a:pt x="47625" y="31750"/>
                  </a:cubicBezTo>
                  <a:lnTo>
                    <a:pt x="66675" y="38100"/>
                  </a:lnTo>
                  <a:cubicBezTo>
                    <a:pt x="69850" y="39158"/>
                    <a:pt x="72953" y="40463"/>
                    <a:pt x="76200" y="41275"/>
                  </a:cubicBezTo>
                  <a:cubicBezTo>
                    <a:pt x="102627" y="47882"/>
                    <a:pt x="92873" y="47625"/>
                    <a:pt x="104775" y="47625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08B01AC-2B38-3C47-8135-5DF8704C484F}"/>
                </a:ext>
              </a:extLst>
            </p:cNvPr>
            <p:cNvSpPr/>
            <p:nvPr/>
          </p:nvSpPr>
          <p:spPr>
            <a:xfrm>
              <a:off x="8569325" y="6073775"/>
              <a:ext cx="85725" cy="22266"/>
            </a:xfrm>
            <a:custGeom>
              <a:avLst/>
              <a:gdLst>
                <a:gd name="connsiteX0" fmla="*/ 0 w 85725"/>
                <a:gd name="connsiteY0" fmla="*/ 15875 h 22266"/>
                <a:gd name="connsiteX1" fmla="*/ 15875 w 85725"/>
                <a:gd name="connsiteY1" fmla="*/ 22225 h 22266"/>
                <a:gd name="connsiteX2" fmla="*/ 25400 w 85725"/>
                <a:gd name="connsiteY2" fmla="*/ 19050 h 22266"/>
                <a:gd name="connsiteX3" fmla="*/ 53975 w 85725"/>
                <a:gd name="connsiteY3" fmla="*/ 12700 h 22266"/>
                <a:gd name="connsiteX4" fmla="*/ 73025 w 85725"/>
                <a:gd name="connsiteY4" fmla="*/ 6350 h 22266"/>
                <a:gd name="connsiteX5" fmla="*/ 85725 w 85725"/>
                <a:gd name="connsiteY5" fmla="*/ 0 h 22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22266">
                  <a:moveTo>
                    <a:pt x="0" y="15875"/>
                  </a:moveTo>
                  <a:cubicBezTo>
                    <a:pt x="5292" y="17992"/>
                    <a:pt x="10220" y="21518"/>
                    <a:pt x="15875" y="22225"/>
                  </a:cubicBezTo>
                  <a:cubicBezTo>
                    <a:pt x="19196" y="22640"/>
                    <a:pt x="22153" y="19862"/>
                    <a:pt x="25400" y="19050"/>
                  </a:cubicBezTo>
                  <a:cubicBezTo>
                    <a:pt x="43527" y="14518"/>
                    <a:pt x="37678" y="17589"/>
                    <a:pt x="53975" y="12700"/>
                  </a:cubicBezTo>
                  <a:cubicBezTo>
                    <a:pt x="60386" y="10777"/>
                    <a:pt x="66675" y="8467"/>
                    <a:pt x="73025" y="6350"/>
                  </a:cubicBezTo>
                  <a:cubicBezTo>
                    <a:pt x="83970" y="2702"/>
                    <a:pt x="80183" y="5542"/>
                    <a:pt x="85725" y="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0988181-A0CB-6A4E-BBF7-903490AF8EDD}"/>
                </a:ext>
              </a:extLst>
            </p:cNvPr>
            <p:cNvSpPr/>
            <p:nvPr/>
          </p:nvSpPr>
          <p:spPr>
            <a:xfrm>
              <a:off x="9318625" y="6105525"/>
              <a:ext cx="73025" cy="50800"/>
            </a:xfrm>
            <a:custGeom>
              <a:avLst/>
              <a:gdLst>
                <a:gd name="connsiteX0" fmla="*/ 0 w 73025"/>
                <a:gd name="connsiteY0" fmla="*/ 0 h 50800"/>
                <a:gd name="connsiteX1" fmla="*/ 15875 w 73025"/>
                <a:gd name="connsiteY1" fmla="*/ 15875 h 50800"/>
                <a:gd name="connsiteX2" fmla="*/ 25400 w 73025"/>
                <a:gd name="connsiteY2" fmla="*/ 19050 h 50800"/>
                <a:gd name="connsiteX3" fmla="*/ 44450 w 73025"/>
                <a:gd name="connsiteY3" fmla="*/ 31750 h 50800"/>
                <a:gd name="connsiteX4" fmla="*/ 63500 w 73025"/>
                <a:gd name="connsiteY4" fmla="*/ 44450 h 50800"/>
                <a:gd name="connsiteX5" fmla="*/ 73025 w 73025"/>
                <a:gd name="connsiteY5" fmla="*/ 50800 h 5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025" h="50800">
                  <a:moveTo>
                    <a:pt x="0" y="0"/>
                  </a:moveTo>
                  <a:cubicBezTo>
                    <a:pt x="5292" y="5292"/>
                    <a:pt x="9888" y="11385"/>
                    <a:pt x="15875" y="15875"/>
                  </a:cubicBezTo>
                  <a:cubicBezTo>
                    <a:pt x="18552" y="17883"/>
                    <a:pt x="22474" y="17425"/>
                    <a:pt x="25400" y="19050"/>
                  </a:cubicBezTo>
                  <a:cubicBezTo>
                    <a:pt x="32071" y="22756"/>
                    <a:pt x="38100" y="27517"/>
                    <a:pt x="44450" y="31750"/>
                  </a:cubicBezTo>
                  <a:lnTo>
                    <a:pt x="63500" y="44450"/>
                  </a:lnTo>
                  <a:lnTo>
                    <a:pt x="73025" y="50800"/>
                  </a:ln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46A967E0-9CEB-FF4C-A589-E27E32F07BCF}"/>
              </a:ext>
            </a:extLst>
          </p:cNvPr>
          <p:cNvSpPr txBox="1"/>
          <p:nvPr/>
        </p:nvSpPr>
        <p:spPr>
          <a:xfrm>
            <a:off x="9181413" y="3032230"/>
            <a:ext cx="1202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reads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CAEE079-EA56-524F-8DB2-E3BC157071E1}"/>
              </a:ext>
            </a:extLst>
          </p:cNvPr>
          <p:cNvSpPr txBox="1"/>
          <p:nvPr/>
        </p:nvSpPr>
        <p:spPr>
          <a:xfrm>
            <a:off x="7243581" y="5466427"/>
            <a:ext cx="1313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linked reads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774965D-FFDE-8E4D-9C85-9B0341CC0907}"/>
              </a:ext>
            </a:extLst>
          </p:cNvPr>
          <p:cNvSpPr txBox="1"/>
          <p:nvPr/>
        </p:nvSpPr>
        <p:spPr>
          <a:xfrm>
            <a:off x="2005478" y="4010831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hi-c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CA82813-BD13-0140-AEE9-8B9D1C431752}"/>
              </a:ext>
            </a:extLst>
          </p:cNvPr>
          <p:cNvGrpSpPr/>
          <p:nvPr/>
        </p:nvGrpSpPr>
        <p:grpSpPr>
          <a:xfrm>
            <a:off x="1911496" y="4240609"/>
            <a:ext cx="1610883" cy="1813686"/>
            <a:chOff x="1573097" y="3769449"/>
            <a:chExt cx="1610883" cy="1813686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1469F04-F862-5740-AA70-689BDBDDF7CC}"/>
                </a:ext>
              </a:extLst>
            </p:cNvPr>
            <p:cNvGrpSpPr/>
            <p:nvPr/>
          </p:nvGrpSpPr>
          <p:grpSpPr>
            <a:xfrm>
              <a:off x="1573097" y="3769449"/>
              <a:ext cx="1610883" cy="1813686"/>
              <a:chOff x="4105444" y="3523903"/>
              <a:chExt cx="1610883" cy="1813686"/>
            </a:xfrm>
          </p:grpSpPr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87E5B8F5-C3D7-9B40-BB8B-646E0C51164E}"/>
                  </a:ext>
                </a:extLst>
              </p:cNvPr>
              <p:cNvSpPr/>
              <p:nvPr/>
            </p:nvSpPr>
            <p:spPr>
              <a:xfrm>
                <a:off x="4105444" y="3523903"/>
                <a:ext cx="1610883" cy="1813686"/>
              </a:xfrm>
              <a:custGeom>
                <a:avLst/>
                <a:gdLst>
                  <a:gd name="connsiteX0" fmla="*/ 770816 w 1610883"/>
                  <a:gd name="connsiteY0" fmla="*/ 460979 h 1813686"/>
                  <a:gd name="connsiteX1" fmla="*/ 702803 w 1610883"/>
                  <a:gd name="connsiteY1" fmla="*/ 1110883 h 1813686"/>
                  <a:gd name="connsiteX2" fmla="*/ 959742 w 1610883"/>
                  <a:gd name="connsiteY2" fmla="*/ 1352708 h 1813686"/>
                  <a:gd name="connsiteX3" fmla="*/ 1125997 w 1610883"/>
                  <a:gd name="connsiteY3" fmla="*/ 1586975 h 1813686"/>
                  <a:gd name="connsiteX4" fmla="*/ 1133554 w 1610883"/>
                  <a:gd name="connsiteY4" fmla="*/ 1753230 h 1813686"/>
                  <a:gd name="connsiteX5" fmla="*/ 1125997 w 1610883"/>
                  <a:gd name="connsiteY5" fmla="*/ 1783458 h 1813686"/>
                  <a:gd name="connsiteX6" fmla="*/ 1080654 w 1610883"/>
                  <a:gd name="connsiteY6" fmla="*/ 1813686 h 1813686"/>
                  <a:gd name="connsiteX7" fmla="*/ 891729 w 1610883"/>
                  <a:gd name="connsiteY7" fmla="*/ 1798572 h 1813686"/>
                  <a:gd name="connsiteX8" fmla="*/ 846387 w 1610883"/>
                  <a:gd name="connsiteY8" fmla="*/ 1783458 h 1813686"/>
                  <a:gd name="connsiteX9" fmla="*/ 793487 w 1610883"/>
                  <a:gd name="connsiteY9" fmla="*/ 1768344 h 1813686"/>
                  <a:gd name="connsiteX10" fmla="*/ 733031 w 1610883"/>
                  <a:gd name="connsiteY10" fmla="*/ 1753230 h 1813686"/>
                  <a:gd name="connsiteX11" fmla="*/ 672575 w 1610883"/>
                  <a:gd name="connsiteY11" fmla="*/ 1730559 h 1813686"/>
                  <a:gd name="connsiteX12" fmla="*/ 559220 w 1610883"/>
                  <a:gd name="connsiteY12" fmla="*/ 1692774 h 1813686"/>
                  <a:gd name="connsiteX13" fmla="*/ 513878 w 1610883"/>
                  <a:gd name="connsiteY13" fmla="*/ 1662546 h 1813686"/>
                  <a:gd name="connsiteX14" fmla="*/ 430750 w 1610883"/>
                  <a:gd name="connsiteY14" fmla="*/ 1624760 h 1813686"/>
                  <a:gd name="connsiteX15" fmla="*/ 408079 w 1610883"/>
                  <a:gd name="connsiteY15" fmla="*/ 1602089 h 1813686"/>
                  <a:gd name="connsiteX16" fmla="*/ 377851 w 1610883"/>
                  <a:gd name="connsiteY16" fmla="*/ 1556747 h 1813686"/>
                  <a:gd name="connsiteX17" fmla="*/ 377851 w 1610883"/>
                  <a:gd name="connsiteY17" fmla="*/ 1390493 h 1813686"/>
                  <a:gd name="connsiteX18" fmla="*/ 385408 w 1610883"/>
                  <a:gd name="connsiteY18" fmla="*/ 1352708 h 1813686"/>
                  <a:gd name="connsiteX19" fmla="*/ 400522 w 1610883"/>
                  <a:gd name="connsiteY19" fmla="*/ 1322479 h 1813686"/>
                  <a:gd name="connsiteX20" fmla="*/ 415636 w 1610883"/>
                  <a:gd name="connsiteY20" fmla="*/ 1284694 h 1813686"/>
                  <a:gd name="connsiteX21" fmla="*/ 468535 w 1610883"/>
                  <a:gd name="connsiteY21" fmla="*/ 1209124 h 1813686"/>
                  <a:gd name="connsiteX22" fmla="*/ 544106 w 1610883"/>
                  <a:gd name="connsiteY22" fmla="*/ 1133554 h 1813686"/>
                  <a:gd name="connsiteX23" fmla="*/ 581891 w 1610883"/>
                  <a:gd name="connsiteY23" fmla="*/ 1110883 h 1813686"/>
                  <a:gd name="connsiteX24" fmla="*/ 627233 w 1610883"/>
                  <a:gd name="connsiteY24" fmla="*/ 1065541 h 1813686"/>
                  <a:gd name="connsiteX25" fmla="*/ 846387 w 1610883"/>
                  <a:gd name="connsiteY25" fmla="*/ 921957 h 1813686"/>
                  <a:gd name="connsiteX26" fmla="*/ 891729 w 1610883"/>
                  <a:gd name="connsiteY26" fmla="*/ 884172 h 1813686"/>
                  <a:gd name="connsiteX27" fmla="*/ 937071 w 1610883"/>
                  <a:gd name="connsiteY27" fmla="*/ 853944 h 1813686"/>
                  <a:gd name="connsiteX28" fmla="*/ 1050426 w 1610883"/>
                  <a:gd name="connsiteY28" fmla="*/ 763260 h 1813686"/>
                  <a:gd name="connsiteX29" fmla="*/ 1125997 w 1610883"/>
                  <a:gd name="connsiteY29" fmla="*/ 687689 h 1813686"/>
                  <a:gd name="connsiteX30" fmla="*/ 1171339 w 1610883"/>
                  <a:gd name="connsiteY30" fmla="*/ 634790 h 1813686"/>
                  <a:gd name="connsiteX31" fmla="*/ 1178896 w 1610883"/>
                  <a:gd name="connsiteY31" fmla="*/ 597005 h 1813686"/>
                  <a:gd name="connsiteX32" fmla="*/ 1186453 w 1610883"/>
                  <a:gd name="connsiteY32" fmla="*/ 574334 h 1813686"/>
                  <a:gd name="connsiteX33" fmla="*/ 1171339 w 1610883"/>
                  <a:gd name="connsiteY33" fmla="*/ 468536 h 1813686"/>
                  <a:gd name="connsiteX34" fmla="*/ 1148668 w 1610883"/>
                  <a:gd name="connsiteY34" fmla="*/ 438308 h 1813686"/>
                  <a:gd name="connsiteX35" fmla="*/ 1125997 w 1610883"/>
                  <a:gd name="connsiteY35" fmla="*/ 400522 h 1813686"/>
                  <a:gd name="connsiteX36" fmla="*/ 1103325 w 1610883"/>
                  <a:gd name="connsiteY36" fmla="*/ 370294 h 1813686"/>
                  <a:gd name="connsiteX37" fmla="*/ 1073097 w 1610883"/>
                  <a:gd name="connsiteY37" fmla="*/ 324952 h 1813686"/>
                  <a:gd name="connsiteX38" fmla="*/ 1050426 w 1610883"/>
                  <a:gd name="connsiteY38" fmla="*/ 302281 h 1813686"/>
                  <a:gd name="connsiteX39" fmla="*/ 1027755 w 1610883"/>
                  <a:gd name="connsiteY39" fmla="*/ 264496 h 1813686"/>
                  <a:gd name="connsiteX40" fmla="*/ 982413 w 1610883"/>
                  <a:gd name="connsiteY40" fmla="*/ 204040 h 1813686"/>
                  <a:gd name="connsiteX41" fmla="*/ 959742 w 1610883"/>
                  <a:gd name="connsiteY41" fmla="*/ 173812 h 1813686"/>
                  <a:gd name="connsiteX42" fmla="*/ 944628 w 1610883"/>
                  <a:gd name="connsiteY42" fmla="*/ 151141 h 1813686"/>
                  <a:gd name="connsiteX43" fmla="*/ 914400 w 1610883"/>
                  <a:gd name="connsiteY43" fmla="*/ 128470 h 1813686"/>
                  <a:gd name="connsiteX44" fmla="*/ 891729 w 1610883"/>
                  <a:gd name="connsiteY44" fmla="*/ 105798 h 1813686"/>
                  <a:gd name="connsiteX45" fmla="*/ 853944 w 1610883"/>
                  <a:gd name="connsiteY45" fmla="*/ 75570 h 1813686"/>
                  <a:gd name="connsiteX46" fmla="*/ 831273 w 1610883"/>
                  <a:gd name="connsiteY46" fmla="*/ 52899 h 1813686"/>
                  <a:gd name="connsiteX47" fmla="*/ 778373 w 1610883"/>
                  <a:gd name="connsiteY47" fmla="*/ 37785 h 1813686"/>
                  <a:gd name="connsiteX48" fmla="*/ 649904 w 1610883"/>
                  <a:gd name="connsiteY48" fmla="*/ 52899 h 1813686"/>
                  <a:gd name="connsiteX49" fmla="*/ 612119 w 1610883"/>
                  <a:gd name="connsiteY49" fmla="*/ 68013 h 1813686"/>
                  <a:gd name="connsiteX50" fmla="*/ 581891 w 1610883"/>
                  <a:gd name="connsiteY50" fmla="*/ 98241 h 1813686"/>
                  <a:gd name="connsiteX51" fmla="*/ 551663 w 1610883"/>
                  <a:gd name="connsiteY51" fmla="*/ 120913 h 1813686"/>
                  <a:gd name="connsiteX52" fmla="*/ 498763 w 1610883"/>
                  <a:gd name="connsiteY52" fmla="*/ 181369 h 1813686"/>
                  <a:gd name="connsiteX53" fmla="*/ 483649 w 1610883"/>
                  <a:gd name="connsiteY53" fmla="*/ 204040 h 1813686"/>
                  <a:gd name="connsiteX54" fmla="*/ 445864 w 1610883"/>
                  <a:gd name="connsiteY54" fmla="*/ 256939 h 1813686"/>
                  <a:gd name="connsiteX55" fmla="*/ 423193 w 1610883"/>
                  <a:gd name="connsiteY55" fmla="*/ 324952 h 1813686"/>
                  <a:gd name="connsiteX56" fmla="*/ 423193 w 1610883"/>
                  <a:gd name="connsiteY56" fmla="*/ 536549 h 1813686"/>
                  <a:gd name="connsiteX57" fmla="*/ 476092 w 1610883"/>
                  <a:gd name="connsiteY57" fmla="*/ 589448 h 1813686"/>
                  <a:gd name="connsiteX58" fmla="*/ 506320 w 1610883"/>
                  <a:gd name="connsiteY58" fmla="*/ 612119 h 1813686"/>
                  <a:gd name="connsiteX59" fmla="*/ 521435 w 1610883"/>
                  <a:gd name="connsiteY59" fmla="*/ 627233 h 1813686"/>
                  <a:gd name="connsiteX60" fmla="*/ 581891 w 1610883"/>
                  <a:gd name="connsiteY60" fmla="*/ 649904 h 1813686"/>
                  <a:gd name="connsiteX61" fmla="*/ 680132 w 1610883"/>
                  <a:gd name="connsiteY61" fmla="*/ 634790 h 1813686"/>
                  <a:gd name="connsiteX62" fmla="*/ 725474 w 1610883"/>
                  <a:gd name="connsiteY62" fmla="*/ 619676 h 1813686"/>
                  <a:gd name="connsiteX63" fmla="*/ 748145 w 1610883"/>
                  <a:gd name="connsiteY63" fmla="*/ 612119 h 1813686"/>
                  <a:gd name="connsiteX64" fmla="*/ 778373 w 1610883"/>
                  <a:gd name="connsiteY64" fmla="*/ 566777 h 1813686"/>
                  <a:gd name="connsiteX65" fmla="*/ 921957 w 1610883"/>
                  <a:gd name="connsiteY65" fmla="*/ 551663 h 1813686"/>
                  <a:gd name="connsiteX66" fmla="*/ 1042869 w 1610883"/>
                  <a:gd name="connsiteY66" fmla="*/ 566777 h 1813686"/>
                  <a:gd name="connsiteX67" fmla="*/ 1073097 w 1610883"/>
                  <a:gd name="connsiteY67" fmla="*/ 581891 h 1813686"/>
                  <a:gd name="connsiteX68" fmla="*/ 1141111 w 1610883"/>
                  <a:gd name="connsiteY68" fmla="*/ 597005 h 1813686"/>
                  <a:gd name="connsiteX69" fmla="*/ 1178896 w 1610883"/>
                  <a:gd name="connsiteY69" fmla="*/ 612119 h 1813686"/>
                  <a:gd name="connsiteX70" fmla="*/ 1209124 w 1610883"/>
                  <a:gd name="connsiteY70" fmla="*/ 627233 h 1813686"/>
                  <a:gd name="connsiteX71" fmla="*/ 1239352 w 1610883"/>
                  <a:gd name="connsiteY71" fmla="*/ 634790 h 1813686"/>
                  <a:gd name="connsiteX72" fmla="*/ 1269580 w 1610883"/>
                  <a:gd name="connsiteY72" fmla="*/ 649904 h 1813686"/>
                  <a:gd name="connsiteX73" fmla="*/ 1292251 w 1610883"/>
                  <a:gd name="connsiteY73" fmla="*/ 657461 h 1813686"/>
                  <a:gd name="connsiteX74" fmla="*/ 1375378 w 1610883"/>
                  <a:gd name="connsiteY74" fmla="*/ 717917 h 1813686"/>
                  <a:gd name="connsiteX75" fmla="*/ 1398049 w 1610883"/>
                  <a:gd name="connsiteY75" fmla="*/ 725475 h 1813686"/>
                  <a:gd name="connsiteX76" fmla="*/ 1435835 w 1610883"/>
                  <a:gd name="connsiteY76" fmla="*/ 778374 h 1813686"/>
                  <a:gd name="connsiteX77" fmla="*/ 1458506 w 1610883"/>
                  <a:gd name="connsiteY77" fmla="*/ 808602 h 1813686"/>
                  <a:gd name="connsiteX78" fmla="*/ 1481177 w 1610883"/>
                  <a:gd name="connsiteY78" fmla="*/ 846387 h 1813686"/>
                  <a:gd name="connsiteX79" fmla="*/ 1496291 w 1610883"/>
                  <a:gd name="connsiteY79" fmla="*/ 869058 h 1813686"/>
                  <a:gd name="connsiteX80" fmla="*/ 1526519 w 1610883"/>
                  <a:gd name="connsiteY80" fmla="*/ 944628 h 1813686"/>
                  <a:gd name="connsiteX81" fmla="*/ 1549190 w 1610883"/>
                  <a:gd name="connsiteY81" fmla="*/ 997527 h 1813686"/>
                  <a:gd name="connsiteX82" fmla="*/ 1549190 w 1610883"/>
                  <a:gd name="connsiteY82" fmla="*/ 1194010 h 1813686"/>
                  <a:gd name="connsiteX83" fmla="*/ 1541633 w 1610883"/>
                  <a:gd name="connsiteY83" fmla="*/ 1216681 h 1813686"/>
                  <a:gd name="connsiteX84" fmla="*/ 1511405 w 1610883"/>
                  <a:gd name="connsiteY84" fmla="*/ 1224238 h 1813686"/>
                  <a:gd name="connsiteX85" fmla="*/ 1473620 w 1610883"/>
                  <a:gd name="connsiteY85" fmla="*/ 1231795 h 1813686"/>
                  <a:gd name="connsiteX86" fmla="*/ 1375378 w 1610883"/>
                  <a:gd name="connsiteY86" fmla="*/ 1216681 h 1813686"/>
                  <a:gd name="connsiteX87" fmla="*/ 1299808 w 1610883"/>
                  <a:gd name="connsiteY87" fmla="*/ 1209124 h 1813686"/>
                  <a:gd name="connsiteX88" fmla="*/ 1262023 w 1610883"/>
                  <a:gd name="connsiteY88" fmla="*/ 1194010 h 1813686"/>
                  <a:gd name="connsiteX89" fmla="*/ 1231795 w 1610883"/>
                  <a:gd name="connsiteY89" fmla="*/ 1186453 h 1813686"/>
                  <a:gd name="connsiteX90" fmla="*/ 1178896 w 1610883"/>
                  <a:gd name="connsiteY90" fmla="*/ 1171339 h 1813686"/>
                  <a:gd name="connsiteX91" fmla="*/ 1141111 w 1610883"/>
                  <a:gd name="connsiteY91" fmla="*/ 1156225 h 1813686"/>
                  <a:gd name="connsiteX92" fmla="*/ 1012641 w 1610883"/>
                  <a:gd name="connsiteY92" fmla="*/ 1103326 h 1813686"/>
                  <a:gd name="connsiteX93" fmla="*/ 876615 w 1610883"/>
                  <a:gd name="connsiteY93" fmla="*/ 1035313 h 1813686"/>
                  <a:gd name="connsiteX94" fmla="*/ 831273 w 1610883"/>
                  <a:gd name="connsiteY94" fmla="*/ 1012641 h 1813686"/>
                  <a:gd name="connsiteX95" fmla="*/ 755702 w 1610883"/>
                  <a:gd name="connsiteY95" fmla="*/ 952185 h 1813686"/>
                  <a:gd name="connsiteX96" fmla="*/ 687689 w 1610883"/>
                  <a:gd name="connsiteY96" fmla="*/ 899286 h 1813686"/>
                  <a:gd name="connsiteX97" fmla="*/ 657461 w 1610883"/>
                  <a:gd name="connsiteY97" fmla="*/ 869058 h 1813686"/>
                  <a:gd name="connsiteX98" fmla="*/ 619676 w 1610883"/>
                  <a:gd name="connsiteY98" fmla="*/ 846387 h 1813686"/>
                  <a:gd name="connsiteX99" fmla="*/ 491206 w 1610883"/>
                  <a:gd name="connsiteY99" fmla="*/ 755703 h 1813686"/>
                  <a:gd name="connsiteX100" fmla="*/ 460978 w 1610883"/>
                  <a:gd name="connsiteY100" fmla="*/ 740589 h 1813686"/>
                  <a:gd name="connsiteX101" fmla="*/ 430750 w 1610883"/>
                  <a:gd name="connsiteY101" fmla="*/ 717917 h 1813686"/>
                  <a:gd name="connsiteX102" fmla="*/ 408079 w 1610883"/>
                  <a:gd name="connsiteY102" fmla="*/ 710360 h 1813686"/>
                  <a:gd name="connsiteX103" fmla="*/ 362737 w 1610883"/>
                  <a:gd name="connsiteY103" fmla="*/ 687689 h 1813686"/>
                  <a:gd name="connsiteX104" fmla="*/ 234268 w 1610883"/>
                  <a:gd name="connsiteY104" fmla="*/ 695246 h 1813686"/>
                  <a:gd name="connsiteX105" fmla="*/ 128469 w 1610883"/>
                  <a:gd name="connsiteY105" fmla="*/ 710360 h 1813686"/>
                  <a:gd name="connsiteX106" fmla="*/ 105798 w 1610883"/>
                  <a:gd name="connsiteY106" fmla="*/ 717917 h 1813686"/>
                  <a:gd name="connsiteX107" fmla="*/ 60456 w 1610883"/>
                  <a:gd name="connsiteY107" fmla="*/ 755703 h 1813686"/>
                  <a:gd name="connsiteX108" fmla="*/ 37785 w 1610883"/>
                  <a:gd name="connsiteY108" fmla="*/ 770817 h 1813686"/>
                  <a:gd name="connsiteX109" fmla="*/ 7557 w 1610883"/>
                  <a:gd name="connsiteY109" fmla="*/ 853944 h 1813686"/>
                  <a:gd name="connsiteX110" fmla="*/ 0 w 1610883"/>
                  <a:gd name="connsiteY110" fmla="*/ 884172 h 1813686"/>
                  <a:gd name="connsiteX111" fmla="*/ 15114 w 1610883"/>
                  <a:gd name="connsiteY111" fmla="*/ 944628 h 1813686"/>
                  <a:gd name="connsiteX112" fmla="*/ 30228 w 1610883"/>
                  <a:gd name="connsiteY112" fmla="*/ 967299 h 1813686"/>
                  <a:gd name="connsiteX113" fmla="*/ 68013 w 1610883"/>
                  <a:gd name="connsiteY113" fmla="*/ 989970 h 1813686"/>
                  <a:gd name="connsiteX114" fmla="*/ 166254 w 1610883"/>
                  <a:gd name="connsiteY114" fmla="*/ 1027756 h 1813686"/>
                  <a:gd name="connsiteX115" fmla="*/ 204039 w 1610883"/>
                  <a:gd name="connsiteY115" fmla="*/ 1035313 h 1813686"/>
                  <a:gd name="connsiteX116" fmla="*/ 362737 w 1610883"/>
                  <a:gd name="connsiteY116" fmla="*/ 1027756 h 1813686"/>
                  <a:gd name="connsiteX117" fmla="*/ 438307 w 1610883"/>
                  <a:gd name="connsiteY117" fmla="*/ 989970 h 1813686"/>
                  <a:gd name="connsiteX118" fmla="*/ 506320 w 1610883"/>
                  <a:gd name="connsiteY118" fmla="*/ 944628 h 1813686"/>
                  <a:gd name="connsiteX119" fmla="*/ 528992 w 1610883"/>
                  <a:gd name="connsiteY119" fmla="*/ 914400 h 1813686"/>
                  <a:gd name="connsiteX120" fmla="*/ 604562 w 1610883"/>
                  <a:gd name="connsiteY120" fmla="*/ 816159 h 1813686"/>
                  <a:gd name="connsiteX121" fmla="*/ 619676 w 1610883"/>
                  <a:gd name="connsiteY121" fmla="*/ 778374 h 1813686"/>
                  <a:gd name="connsiteX122" fmla="*/ 657461 w 1610883"/>
                  <a:gd name="connsiteY122" fmla="*/ 672575 h 1813686"/>
                  <a:gd name="connsiteX123" fmla="*/ 672575 w 1610883"/>
                  <a:gd name="connsiteY123" fmla="*/ 566777 h 1813686"/>
                  <a:gd name="connsiteX124" fmla="*/ 680132 w 1610883"/>
                  <a:gd name="connsiteY124" fmla="*/ 521435 h 1813686"/>
                  <a:gd name="connsiteX125" fmla="*/ 665018 w 1610883"/>
                  <a:gd name="connsiteY125" fmla="*/ 264496 h 1813686"/>
                  <a:gd name="connsiteX126" fmla="*/ 657461 w 1610883"/>
                  <a:gd name="connsiteY126" fmla="*/ 241825 h 1813686"/>
                  <a:gd name="connsiteX127" fmla="*/ 649904 w 1610883"/>
                  <a:gd name="connsiteY127" fmla="*/ 204040 h 1813686"/>
                  <a:gd name="connsiteX128" fmla="*/ 657461 w 1610883"/>
                  <a:gd name="connsiteY128" fmla="*/ 128470 h 1813686"/>
                  <a:gd name="connsiteX129" fmla="*/ 680132 w 1610883"/>
                  <a:gd name="connsiteY129" fmla="*/ 75570 h 1813686"/>
                  <a:gd name="connsiteX130" fmla="*/ 702803 w 1610883"/>
                  <a:gd name="connsiteY130" fmla="*/ 52899 h 1813686"/>
                  <a:gd name="connsiteX131" fmla="*/ 710360 w 1610883"/>
                  <a:gd name="connsiteY131" fmla="*/ 30228 h 1813686"/>
                  <a:gd name="connsiteX132" fmla="*/ 770816 w 1610883"/>
                  <a:gd name="connsiteY132" fmla="*/ 7557 h 1813686"/>
                  <a:gd name="connsiteX133" fmla="*/ 801044 w 1610883"/>
                  <a:gd name="connsiteY133" fmla="*/ 0 h 1813686"/>
                  <a:gd name="connsiteX134" fmla="*/ 989970 w 1610883"/>
                  <a:gd name="connsiteY134" fmla="*/ 7557 h 1813686"/>
                  <a:gd name="connsiteX135" fmla="*/ 1020198 w 1610883"/>
                  <a:gd name="connsiteY135" fmla="*/ 22671 h 1813686"/>
                  <a:gd name="connsiteX136" fmla="*/ 1042869 w 1610883"/>
                  <a:gd name="connsiteY136" fmla="*/ 30228 h 1813686"/>
                  <a:gd name="connsiteX137" fmla="*/ 1065540 w 1610883"/>
                  <a:gd name="connsiteY137" fmla="*/ 45342 h 1813686"/>
                  <a:gd name="connsiteX138" fmla="*/ 1148668 w 1610883"/>
                  <a:gd name="connsiteY138" fmla="*/ 83127 h 1813686"/>
                  <a:gd name="connsiteX139" fmla="*/ 1209124 w 1610883"/>
                  <a:gd name="connsiteY139" fmla="*/ 120913 h 1813686"/>
                  <a:gd name="connsiteX140" fmla="*/ 1262023 w 1610883"/>
                  <a:gd name="connsiteY140" fmla="*/ 158698 h 1813686"/>
                  <a:gd name="connsiteX141" fmla="*/ 1307365 w 1610883"/>
                  <a:gd name="connsiteY141" fmla="*/ 196483 h 1813686"/>
                  <a:gd name="connsiteX142" fmla="*/ 1314922 w 1610883"/>
                  <a:gd name="connsiteY142" fmla="*/ 264496 h 1813686"/>
                  <a:gd name="connsiteX143" fmla="*/ 1299808 w 1610883"/>
                  <a:gd name="connsiteY143" fmla="*/ 287167 h 1813686"/>
                  <a:gd name="connsiteX144" fmla="*/ 1224238 w 1610883"/>
                  <a:gd name="connsiteY144" fmla="*/ 309838 h 1813686"/>
                  <a:gd name="connsiteX145" fmla="*/ 1201567 w 1610883"/>
                  <a:gd name="connsiteY145" fmla="*/ 317395 h 1813686"/>
                  <a:gd name="connsiteX146" fmla="*/ 1125997 w 1610883"/>
                  <a:gd name="connsiteY146" fmla="*/ 332509 h 1813686"/>
                  <a:gd name="connsiteX147" fmla="*/ 1050426 w 1610883"/>
                  <a:gd name="connsiteY147" fmla="*/ 355180 h 1813686"/>
                  <a:gd name="connsiteX148" fmla="*/ 997527 w 1610883"/>
                  <a:gd name="connsiteY148" fmla="*/ 362737 h 1813686"/>
                  <a:gd name="connsiteX149" fmla="*/ 989970 w 1610883"/>
                  <a:gd name="connsiteY149" fmla="*/ 385408 h 1813686"/>
                  <a:gd name="connsiteX150" fmla="*/ 1020198 w 1610883"/>
                  <a:gd name="connsiteY150" fmla="*/ 408079 h 1813686"/>
                  <a:gd name="connsiteX151" fmla="*/ 1042869 w 1610883"/>
                  <a:gd name="connsiteY151" fmla="*/ 430751 h 1813686"/>
                  <a:gd name="connsiteX152" fmla="*/ 1080654 w 1610883"/>
                  <a:gd name="connsiteY152" fmla="*/ 453422 h 1813686"/>
                  <a:gd name="connsiteX153" fmla="*/ 1110882 w 1610883"/>
                  <a:gd name="connsiteY153" fmla="*/ 476093 h 1813686"/>
                  <a:gd name="connsiteX154" fmla="*/ 1133554 w 1610883"/>
                  <a:gd name="connsiteY154" fmla="*/ 483650 h 1813686"/>
                  <a:gd name="connsiteX155" fmla="*/ 1171339 w 1610883"/>
                  <a:gd name="connsiteY155" fmla="*/ 506321 h 1813686"/>
                  <a:gd name="connsiteX156" fmla="*/ 1224238 w 1610883"/>
                  <a:gd name="connsiteY156" fmla="*/ 521435 h 1813686"/>
                  <a:gd name="connsiteX157" fmla="*/ 1307365 w 1610883"/>
                  <a:gd name="connsiteY157" fmla="*/ 513878 h 1813686"/>
                  <a:gd name="connsiteX158" fmla="*/ 1382935 w 1610883"/>
                  <a:gd name="connsiteY158" fmla="*/ 491207 h 1813686"/>
                  <a:gd name="connsiteX159" fmla="*/ 1413163 w 1610883"/>
                  <a:gd name="connsiteY159" fmla="*/ 483650 h 1813686"/>
                  <a:gd name="connsiteX160" fmla="*/ 1473620 w 1610883"/>
                  <a:gd name="connsiteY160" fmla="*/ 468536 h 1813686"/>
                  <a:gd name="connsiteX161" fmla="*/ 1549190 w 1610883"/>
                  <a:gd name="connsiteY161" fmla="*/ 445865 h 1813686"/>
                  <a:gd name="connsiteX162" fmla="*/ 1602089 w 1610883"/>
                  <a:gd name="connsiteY162" fmla="*/ 415636 h 1813686"/>
                  <a:gd name="connsiteX163" fmla="*/ 1609646 w 1610883"/>
                  <a:gd name="connsiteY163" fmla="*/ 392965 h 1813686"/>
                  <a:gd name="connsiteX164" fmla="*/ 1564304 w 1610883"/>
                  <a:gd name="connsiteY164" fmla="*/ 362737 h 1813686"/>
                  <a:gd name="connsiteX165" fmla="*/ 1511405 w 1610883"/>
                  <a:gd name="connsiteY165" fmla="*/ 332509 h 1813686"/>
                  <a:gd name="connsiteX166" fmla="*/ 1466063 w 1610883"/>
                  <a:gd name="connsiteY166" fmla="*/ 317395 h 1813686"/>
                  <a:gd name="connsiteX167" fmla="*/ 1413163 w 1610883"/>
                  <a:gd name="connsiteY167" fmla="*/ 332509 h 1813686"/>
                  <a:gd name="connsiteX168" fmla="*/ 1390492 w 1610883"/>
                  <a:gd name="connsiteY168" fmla="*/ 347623 h 1813686"/>
                  <a:gd name="connsiteX169" fmla="*/ 1375378 w 1610883"/>
                  <a:gd name="connsiteY169" fmla="*/ 370294 h 1813686"/>
                  <a:gd name="connsiteX170" fmla="*/ 1375378 w 1610883"/>
                  <a:gd name="connsiteY170" fmla="*/ 483650 h 1813686"/>
                  <a:gd name="connsiteX171" fmla="*/ 1382935 w 1610883"/>
                  <a:gd name="connsiteY171" fmla="*/ 506321 h 1813686"/>
                  <a:gd name="connsiteX172" fmla="*/ 1405606 w 1610883"/>
                  <a:gd name="connsiteY172" fmla="*/ 528992 h 1813686"/>
                  <a:gd name="connsiteX173" fmla="*/ 1473620 w 1610883"/>
                  <a:gd name="connsiteY173" fmla="*/ 566777 h 1813686"/>
                  <a:gd name="connsiteX174" fmla="*/ 1518962 w 1610883"/>
                  <a:gd name="connsiteY174" fmla="*/ 612119 h 1813686"/>
                  <a:gd name="connsiteX175" fmla="*/ 1541633 w 1610883"/>
                  <a:gd name="connsiteY175" fmla="*/ 657461 h 1813686"/>
                  <a:gd name="connsiteX176" fmla="*/ 1556747 w 1610883"/>
                  <a:gd name="connsiteY176" fmla="*/ 710360 h 1813686"/>
                  <a:gd name="connsiteX177" fmla="*/ 1571861 w 1610883"/>
                  <a:gd name="connsiteY177" fmla="*/ 763260 h 1813686"/>
                  <a:gd name="connsiteX178" fmla="*/ 1564304 w 1610883"/>
                  <a:gd name="connsiteY178" fmla="*/ 808602 h 1813686"/>
                  <a:gd name="connsiteX179" fmla="*/ 1556747 w 1610883"/>
                  <a:gd name="connsiteY179" fmla="*/ 831273 h 1813686"/>
                  <a:gd name="connsiteX180" fmla="*/ 1503848 w 1610883"/>
                  <a:gd name="connsiteY180" fmla="*/ 838830 h 1813686"/>
                  <a:gd name="connsiteX181" fmla="*/ 1413163 w 1610883"/>
                  <a:gd name="connsiteY181" fmla="*/ 853944 h 1813686"/>
                  <a:gd name="connsiteX182" fmla="*/ 1216681 w 1610883"/>
                  <a:gd name="connsiteY182" fmla="*/ 846387 h 1813686"/>
                  <a:gd name="connsiteX183" fmla="*/ 1156225 w 1610883"/>
                  <a:gd name="connsiteY183" fmla="*/ 831273 h 1813686"/>
                  <a:gd name="connsiteX184" fmla="*/ 1178896 w 1610883"/>
                  <a:gd name="connsiteY184" fmla="*/ 816159 h 1813686"/>
                  <a:gd name="connsiteX185" fmla="*/ 1209124 w 1610883"/>
                  <a:gd name="connsiteY185" fmla="*/ 823716 h 1813686"/>
                  <a:gd name="connsiteX186" fmla="*/ 1254466 w 1610883"/>
                  <a:gd name="connsiteY186" fmla="*/ 831273 h 1813686"/>
                  <a:gd name="connsiteX187" fmla="*/ 1292251 w 1610883"/>
                  <a:gd name="connsiteY187" fmla="*/ 846387 h 1813686"/>
                  <a:gd name="connsiteX188" fmla="*/ 1322479 w 1610883"/>
                  <a:gd name="connsiteY188" fmla="*/ 853944 h 1813686"/>
                  <a:gd name="connsiteX189" fmla="*/ 1337593 w 1610883"/>
                  <a:gd name="connsiteY189" fmla="*/ 876615 h 1813686"/>
                  <a:gd name="connsiteX190" fmla="*/ 1322479 w 1610883"/>
                  <a:gd name="connsiteY190" fmla="*/ 997527 h 1813686"/>
                  <a:gd name="connsiteX191" fmla="*/ 1307365 w 1610883"/>
                  <a:gd name="connsiteY191" fmla="*/ 1020198 h 1813686"/>
                  <a:gd name="connsiteX192" fmla="*/ 1277137 w 1610883"/>
                  <a:gd name="connsiteY192" fmla="*/ 1065541 h 1813686"/>
                  <a:gd name="connsiteX193" fmla="*/ 1262023 w 1610883"/>
                  <a:gd name="connsiteY193" fmla="*/ 1088212 h 1813686"/>
                  <a:gd name="connsiteX194" fmla="*/ 1186453 w 1610883"/>
                  <a:gd name="connsiteY194" fmla="*/ 1110883 h 1813686"/>
                  <a:gd name="connsiteX195" fmla="*/ 1163782 w 1610883"/>
                  <a:gd name="connsiteY195" fmla="*/ 1133554 h 1813686"/>
                  <a:gd name="connsiteX196" fmla="*/ 1148668 w 1610883"/>
                  <a:gd name="connsiteY196" fmla="*/ 1163782 h 1813686"/>
                  <a:gd name="connsiteX197" fmla="*/ 1133554 w 1610883"/>
                  <a:gd name="connsiteY197" fmla="*/ 1186453 h 1813686"/>
                  <a:gd name="connsiteX198" fmla="*/ 1118439 w 1610883"/>
                  <a:gd name="connsiteY198" fmla="*/ 1216681 h 1813686"/>
                  <a:gd name="connsiteX199" fmla="*/ 1103325 w 1610883"/>
                  <a:gd name="connsiteY199" fmla="*/ 1239352 h 1813686"/>
                  <a:gd name="connsiteX200" fmla="*/ 1088211 w 1610883"/>
                  <a:gd name="connsiteY200" fmla="*/ 1284694 h 1813686"/>
                  <a:gd name="connsiteX201" fmla="*/ 1065540 w 1610883"/>
                  <a:gd name="connsiteY201" fmla="*/ 1322479 h 1813686"/>
                  <a:gd name="connsiteX202" fmla="*/ 1057983 w 1610883"/>
                  <a:gd name="connsiteY202" fmla="*/ 1345151 h 1813686"/>
                  <a:gd name="connsiteX203" fmla="*/ 1042869 w 1610883"/>
                  <a:gd name="connsiteY203" fmla="*/ 1382936 h 1813686"/>
                  <a:gd name="connsiteX204" fmla="*/ 1035312 w 1610883"/>
                  <a:gd name="connsiteY204" fmla="*/ 1413164 h 1813686"/>
                  <a:gd name="connsiteX205" fmla="*/ 1012641 w 1610883"/>
                  <a:gd name="connsiteY205" fmla="*/ 1450949 h 1813686"/>
                  <a:gd name="connsiteX206" fmla="*/ 997527 w 1610883"/>
                  <a:gd name="connsiteY206" fmla="*/ 1503848 h 1813686"/>
                  <a:gd name="connsiteX207" fmla="*/ 982413 w 1610883"/>
                  <a:gd name="connsiteY207" fmla="*/ 1526519 h 1813686"/>
                  <a:gd name="connsiteX208" fmla="*/ 967299 w 1610883"/>
                  <a:gd name="connsiteY208" fmla="*/ 1571861 h 1813686"/>
                  <a:gd name="connsiteX209" fmla="*/ 959742 w 1610883"/>
                  <a:gd name="connsiteY209" fmla="*/ 1594532 h 1813686"/>
                  <a:gd name="connsiteX210" fmla="*/ 944628 w 1610883"/>
                  <a:gd name="connsiteY210" fmla="*/ 1654989 h 1813686"/>
                  <a:gd name="connsiteX211" fmla="*/ 937071 w 1610883"/>
                  <a:gd name="connsiteY211" fmla="*/ 1677660 h 1813686"/>
                  <a:gd name="connsiteX212" fmla="*/ 891729 w 1610883"/>
                  <a:gd name="connsiteY212" fmla="*/ 1670103 h 1813686"/>
                  <a:gd name="connsiteX213" fmla="*/ 846387 w 1610883"/>
                  <a:gd name="connsiteY213" fmla="*/ 1639875 h 1813686"/>
                  <a:gd name="connsiteX214" fmla="*/ 808601 w 1610883"/>
                  <a:gd name="connsiteY214" fmla="*/ 1624760 h 1813686"/>
                  <a:gd name="connsiteX215" fmla="*/ 778373 w 1610883"/>
                  <a:gd name="connsiteY215" fmla="*/ 1609646 h 1813686"/>
                  <a:gd name="connsiteX216" fmla="*/ 755702 w 1610883"/>
                  <a:gd name="connsiteY216" fmla="*/ 1602089 h 1813686"/>
                  <a:gd name="connsiteX217" fmla="*/ 725474 w 1610883"/>
                  <a:gd name="connsiteY217" fmla="*/ 1586975 h 1813686"/>
                  <a:gd name="connsiteX218" fmla="*/ 665018 w 1610883"/>
                  <a:gd name="connsiteY218" fmla="*/ 1564304 h 1813686"/>
                  <a:gd name="connsiteX219" fmla="*/ 634790 w 1610883"/>
                  <a:gd name="connsiteY219" fmla="*/ 1541633 h 1813686"/>
                  <a:gd name="connsiteX220" fmla="*/ 604562 w 1610883"/>
                  <a:gd name="connsiteY220" fmla="*/ 1534076 h 1813686"/>
                  <a:gd name="connsiteX221" fmla="*/ 491206 w 1610883"/>
                  <a:gd name="connsiteY221" fmla="*/ 1488734 h 1813686"/>
                  <a:gd name="connsiteX222" fmla="*/ 468535 w 1610883"/>
                  <a:gd name="connsiteY222" fmla="*/ 1466063 h 1813686"/>
                  <a:gd name="connsiteX223" fmla="*/ 438307 w 1610883"/>
                  <a:gd name="connsiteY223" fmla="*/ 1458506 h 1813686"/>
                  <a:gd name="connsiteX224" fmla="*/ 415636 w 1610883"/>
                  <a:gd name="connsiteY224" fmla="*/ 1443392 h 1813686"/>
                  <a:gd name="connsiteX225" fmla="*/ 385408 w 1610883"/>
                  <a:gd name="connsiteY225" fmla="*/ 1420721 h 1813686"/>
                  <a:gd name="connsiteX226" fmla="*/ 362737 w 1610883"/>
                  <a:gd name="connsiteY226" fmla="*/ 1405607 h 1813686"/>
                  <a:gd name="connsiteX227" fmla="*/ 287167 w 1610883"/>
                  <a:gd name="connsiteY227" fmla="*/ 1352708 h 1813686"/>
                  <a:gd name="connsiteX228" fmla="*/ 241825 w 1610883"/>
                  <a:gd name="connsiteY228" fmla="*/ 1322479 h 1813686"/>
                  <a:gd name="connsiteX229" fmla="*/ 196482 w 1610883"/>
                  <a:gd name="connsiteY229" fmla="*/ 1262023 h 1813686"/>
                  <a:gd name="connsiteX230" fmla="*/ 181368 w 1610883"/>
                  <a:gd name="connsiteY230" fmla="*/ 1231795 h 1813686"/>
                  <a:gd name="connsiteX231" fmla="*/ 166254 w 1610883"/>
                  <a:gd name="connsiteY231" fmla="*/ 1178896 h 1813686"/>
                  <a:gd name="connsiteX232" fmla="*/ 181368 w 1610883"/>
                  <a:gd name="connsiteY232" fmla="*/ 1027756 h 1813686"/>
                  <a:gd name="connsiteX233" fmla="*/ 188925 w 1610883"/>
                  <a:gd name="connsiteY233" fmla="*/ 1005084 h 1813686"/>
                  <a:gd name="connsiteX234" fmla="*/ 204039 w 1610883"/>
                  <a:gd name="connsiteY234" fmla="*/ 952185 h 1813686"/>
                  <a:gd name="connsiteX235" fmla="*/ 219154 w 1610883"/>
                  <a:gd name="connsiteY235" fmla="*/ 914400 h 1813686"/>
                  <a:gd name="connsiteX236" fmla="*/ 234268 w 1610883"/>
                  <a:gd name="connsiteY236" fmla="*/ 831273 h 1813686"/>
                  <a:gd name="connsiteX237" fmla="*/ 241825 w 1610883"/>
                  <a:gd name="connsiteY237" fmla="*/ 808602 h 1813686"/>
                  <a:gd name="connsiteX238" fmla="*/ 249382 w 1610883"/>
                  <a:gd name="connsiteY238" fmla="*/ 770817 h 1813686"/>
                  <a:gd name="connsiteX239" fmla="*/ 264496 w 1610883"/>
                  <a:gd name="connsiteY239" fmla="*/ 672575 h 1813686"/>
                  <a:gd name="connsiteX240" fmla="*/ 256939 w 1610883"/>
                  <a:gd name="connsiteY240" fmla="*/ 498764 h 1813686"/>
                  <a:gd name="connsiteX241" fmla="*/ 249382 w 1610883"/>
                  <a:gd name="connsiteY241" fmla="*/ 430751 h 1813686"/>
                  <a:gd name="connsiteX242" fmla="*/ 234268 w 1610883"/>
                  <a:gd name="connsiteY242" fmla="*/ 370294 h 1813686"/>
                  <a:gd name="connsiteX243" fmla="*/ 226711 w 1610883"/>
                  <a:gd name="connsiteY243" fmla="*/ 340066 h 1813686"/>
                  <a:gd name="connsiteX244" fmla="*/ 219154 w 1610883"/>
                  <a:gd name="connsiteY244" fmla="*/ 317395 h 1813686"/>
                  <a:gd name="connsiteX245" fmla="*/ 211597 w 1610883"/>
                  <a:gd name="connsiteY245" fmla="*/ 272053 h 1813686"/>
                  <a:gd name="connsiteX246" fmla="*/ 204039 w 1610883"/>
                  <a:gd name="connsiteY246" fmla="*/ 249382 h 1813686"/>
                  <a:gd name="connsiteX247" fmla="*/ 181368 w 1610883"/>
                  <a:gd name="connsiteY247" fmla="*/ 241825 h 1813686"/>
                  <a:gd name="connsiteX248" fmla="*/ 120912 w 1610883"/>
                  <a:gd name="connsiteY248" fmla="*/ 249382 h 1813686"/>
                  <a:gd name="connsiteX249" fmla="*/ 113355 w 1610883"/>
                  <a:gd name="connsiteY249" fmla="*/ 302281 h 1813686"/>
                  <a:gd name="connsiteX250" fmla="*/ 158697 w 1610883"/>
                  <a:gd name="connsiteY250" fmla="*/ 392965 h 1813686"/>
                  <a:gd name="connsiteX251" fmla="*/ 173811 w 1610883"/>
                  <a:gd name="connsiteY251" fmla="*/ 415636 h 1813686"/>
                  <a:gd name="connsiteX252" fmla="*/ 219154 w 1610883"/>
                  <a:gd name="connsiteY252" fmla="*/ 430751 h 1813686"/>
                  <a:gd name="connsiteX253" fmla="*/ 430750 w 1610883"/>
                  <a:gd name="connsiteY253" fmla="*/ 445865 h 1813686"/>
                  <a:gd name="connsiteX254" fmla="*/ 710360 w 1610883"/>
                  <a:gd name="connsiteY254" fmla="*/ 445865 h 1813686"/>
                  <a:gd name="connsiteX255" fmla="*/ 770816 w 1610883"/>
                  <a:gd name="connsiteY255" fmla="*/ 460979 h 1813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</a:cxnLst>
                <a:rect l="l" t="t" r="r" b="b"/>
                <a:pathLst>
                  <a:path w="1610883" h="1813686">
                    <a:moveTo>
                      <a:pt x="770816" y="460979"/>
                    </a:moveTo>
                    <a:cubicBezTo>
                      <a:pt x="769557" y="571815"/>
                      <a:pt x="657657" y="897795"/>
                      <a:pt x="702803" y="1110883"/>
                    </a:cubicBezTo>
                    <a:cubicBezTo>
                      <a:pt x="727180" y="1225943"/>
                      <a:pt x="877404" y="1268723"/>
                      <a:pt x="959742" y="1352708"/>
                    </a:cubicBezTo>
                    <a:cubicBezTo>
                      <a:pt x="1078035" y="1473367"/>
                      <a:pt x="1065844" y="1466671"/>
                      <a:pt x="1125997" y="1586975"/>
                    </a:cubicBezTo>
                    <a:cubicBezTo>
                      <a:pt x="1147644" y="1673564"/>
                      <a:pt x="1146067" y="1640615"/>
                      <a:pt x="1133554" y="1753230"/>
                    </a:cubicBezTo>
                    <a:cubicBezTo>
                      <a:pt x="1132407" y="1763553"/>
                      <a:pt x="1130642" y="1774168"/>
                      <a:pt x="1125997" y="1783458"/>
                    </a:cubicBezTo>
                    <a:cubicBezTo>
                      <a:pt x="1118304" y="1798844"/>
                      <a:pt x="1092925" y="1807550"/>
                      <a:pt x="1080654" y="1813686"/>
                    </a:cubicBezTo>
                    <a:cubicBezTo>
                      <a:pt x="1017679" y="1808648"/>
                      <a:pt x="954386" y="1806657"/>
                      <a:pt x="891729" y="1798572"/>
                    </a:cubicBezTo>
                    <a:cubicBezTo>
                      <a:pt x="875928" y="1796533"/>
                      <a:pt x="861614" y="1788143"/>
                      <a:pt x="846387" y="1783458"/>
                    </a:cubicBezTo>
                    <a:cubicBezTo>
                      <a:pt x="828859" y="1778065"/>
                      <a:pt x="811207" y="1773069"/>
                      <a:pt x="793487" y="1768344"/>
                    </a:cubicBezTo>
                    <a:cubicBezTo>
                      <a:pt x="773416" y="1762992"/>
                      <a:pt x="752858" y="1759426"/>
                      <a:pt x="733031" y="1753230"/>
                    </a:cubicBezTo>
                    <a:cubicBezTo>
                      <a:pt x="712488" y="1746810"/>
                      <a:pt x="693118" y="1736979"/>
                      <a:pt x="672575" y="1730559"/>
                    </a:cubicBezTo>
                    <a:cubicBezTo>
                      <a:pt x="609547" y="1710863"/>
                      <a:pt x="616398" y="1723562"/>
                      <a:pt x="559220" y="1692774"/>
                    </a:cubicBezTo>
                    <a:cubicBezTo>
                      <a:pt x="543226" y="1684162"/>
                      <a:pt x="530125" y="1670669"/>
                      <a:pt x="513878" y="1662546"/>
                    </a:cubicBezTo>
                    <a:cubicBezTo>
                      <a:pt x="448561" y="1629888"/>
                      <a:pt x="487764" y="1667522"/>
                      <a:pt x="430750" y="1624760"/>
                    </a:cubicBezTo>
                    <a:cubicBezTo>
                      <a:pt x="422200" y="1618348"/>
                      <a:pt x="414640" y="1610525"/>
                      <a:pt x="408079" y="1602089"/>
                    </a:cubicBezTo>
                    <a:cubicBezTo>
                      <a:pt x="396927" y="1587751"/>
                      <a:pt x="377851" y="1556747"/>
                      <a:pt x="377851" y="1556747"/>
                    </a:cubicBezTo>
                    <a:cubicBezTo>
                      <a:pt x="360060" y="1485583"/>
                      <a:pt x="366307" y="1523246"/>
                      <a:pt x="377851" y="1390493"/>
                    </a:cubicBezTo>
                    <a:cubicBezTo>
                      <a:pt x="378964" y="1377697"/>
                      <a:pt x="381346" y="1364893"/>
                      <a:pt x="385408" y="1352708"/>
                    </a:cubicBezTo>
                    <a:cubicBezTo>
                      <a:pt x="388970" y="1342020"/>
                      <a:pt x="395947" y="1332774"/>
                      <a:pt x="400522" y="1322479"/>
                    </a:cubicBezTo>
                    <a:cubicBezTo>
                      <a:pt x="406031" y="1310083"/>
                      <a:pt x="409569" y="1296827"/>
                      <a:pt x="415636" y="1284694"/>
                    </a:cubicBezTo>
                    <a:cubicBezTo>
                      <a:pt x="428588" y="1258791"/>
                      <a:pt x="448917" y="1230143"/>
                      <a:pt x="468535" y="1209124"/>
                    </a:cubicBezTo>
                    <a:cubicBezTo>
                      <a:pt x="492842" y="1183081"/>
                      <a:pt x="513558" y="1151883"/>
                      <a:pt x="544106" y="1133554"/>
                    </a:cubicBezTo>
                    <a:cubicBezTo>
                      <a:pt x="556701" y="1125997"/>
                      <a:pt x="570523" y="1120184"/>
                      <a:pt x="581891" y="1110883"/>
                    </a:cubicBezTo>
                    <a:cubicBezTo>
                      <a:pt x="598434" y="1097348"/>
                      <a:pt x="609840" y="1077965"/>
                      <a:pt x="627233" y="1065541"/>
                    </a:cubicBezTo>
                    <a:cubicBezTo>
                      <a:pt x="778207" y="957701"/>
                      <a:pt x="704282" y="1040378"/>
                      <a:pt x="846387" y="921957"/>
                    </a:cubicBezTo>
                    <a:cubicBezTo>
                      <a:pt x="861501" y="909362"/>
                      <a:pt x="875990" y="895976"/>
                      <a:pt x="891729" y="884172"/>
                    </a:cubicBezTo>
                    <a:cubicBezTo>
                      <a:pt x="906261" y="873273"/>
                      <a:pt x="922423" y="864686"/>
                      <a:pt x="937071" y="853944"/>
                    </a:cubicBezTo>
                    <a:cubicBezTo>
                      <a:pt x="952222" y="842833"/>
                      <a:pt x="1029868" y="782533"/>
                      <a:pt x="1050426" y="763260"/>
                    </a:cubicBezTo>
                    <a:cubicBezTo>
                      <a:pt x="1076415" y="738895"/>
                      <a:pt x="1104622" y="716189"/>
                      <a:pt x="1125997" y="687689"/>
                    </a:cubicBezTo>
                    <a:cubicBezTo>
                      <a:pt x="1155080" y="648911"/>
                      <a:pt x="1139762" y="666367"/>
                      <a:pt x="1171339" y="634790"/>
                    </a:cubicBezTo>
                    <a:cubicBezTo>
                      <a:pt x="1173858" y="622195"/>
                      <a:pt x="1175781" y="609466"/>
                      <a:pt x="1178896" y="597005"/>
                    </a:cubicBezTo>
                    <a:cubicBezTo>
                      <a:pt x="1180828" y="589277"/>
                      <a:pt x="1186453" y="582300"/>
                      <a:pt x="1186453" y="574334"/>
                    </a:cubicBezTo>
                    <a:cubicBezTo>
                      <a:pt x="1186453" y="572382"/>
                      <a:pt x="1181512" y="488881"/>
                      <a:pt x="1171339" y="468536"/>
                    </a:cubicBezTo>
                    <a:cubicBezTo>
                      <a:pt x="1165706" y="457271"/>
                      <a:pt x="1155654" y="448788"/>
                      <a:pt x="1148668" y="438308"/>
                    </a:cubicBezTo>
                    <a:cubicBezTo>
                      <a:pt x="1140520" y="426086"/>
                      <a:pt x="1134145" y="412744"/>
                      <a:pt x="1125997" y="400522"/>
                    </a:cubicBezTo>
                    <a:cubicBezTo>
                      <a:pt x="1119010" y="390042"/>
                      <a:pt x="1110548" y="380612"/>
                      <a:pt x="1103325" y="370294"/>
                    </a:cubicBezTo>
                    <a:cubicBezTo>
                      <a:pt x="1092908" y="355413"/>
                      <a:pt x="1084249" y="339290"/>
                      <a:pt x="1073097" y="324952"/>
                    </a:cubicBezTo>
                    <a:cubicBezTo>
                      <a:pt x="1066536" y="316516"/>
                      <a:pt x="1056838" y="310831"/>
                      <a:pt x="1050426" y="302281"/>
                    </a:cubicBezTo>
                    <a:cubicBezTo>
                      <a:pt x="1041613" y="290530"/>
                      <a:pt x="1036116" y="276572"/>
                      <a:pt x="1027755" y="264496"/>
                    </a:cubicBezTo>
                    <a:cubicBezTo>
                      <a:pt x="1013417" y="243785"/>
                      <a:pt x="997527" y="224192"/>
                      <a:pt x="982413" y="204040"/>
                    </a:cubicBezTo>
                    <a:cubicBezTo>
                      <a:pt x="974856" y="193964"/>
                      <a:pt x="966728" y="184292"/>
                      <a:pt x="959742" y="173812"/>
                    </a:cubicBezTo>
                    <a:cubicBezTo>
                      <a:pt x="954704" y="166255"/>
                      <a:pt x="951050" y="157563"/>
                      <a:pt x="944628" y="151141"/>
                    </a:cubicBezTo>
                    <a:cubicBezTo>
                      <a:pt x="935722" y="142235"/>
                      <a:pt x="923963" y="136667"/>
                      <a:pt x="914400" y="128470"/>
                    </a:cubicBezTo>
                    <a:cubicBezTo>
                      <a:pt x="906286" y="121515"/>
                      <a:pt x="899772" y="112836"/>
                      <a:pt x="891729" y="105798"/>
                    </a:cubicBezTo>
                    <a:cubicBezTo>
                      <a:pt x="879590" y="95177"/>
                      <a:pt x="866083" y="86191"/>
                      <a:pt x="853944" y="75570"/>
                    </a:cubicBezTo>
                    <a:cubicBezTo>
                      <a:pt x="845901" y="68532"/>
                      <a:pt x="840165" y="58827"/>
                      <a:pt x="831273" y="52899"/>
                    </a:cubicBezTo>
                    <a:cubicBezTo>
                      <a:pt x="824769" y="48563"/>
                      <a:pt x="782403" y="38793"/>
                      <a:pt x="778373" y="37785"/>
                    </a:cubicBezTo>
                    <a:cubicBezTo>
                      <a:pt x="733590" y="41230"/>
                      <a:pt x="691815" y="38929"/>
                      <a:pt x="649904" y="52899"/>
                    </a:cubicBezTo>
                    <a:cubicBezTo>
                      <a:pt x="637035" y="57189"/>
                      <a:pt x="624714" y="62975"/>
                      <a:pt x="612119" y="68013"/>
                    </a:cubicBezTo>
                    <a:cubicBezTo>
                      <a:pt x="602043" y="78089"/>
                      <a:pt x="592615" y="88857"/>
                      <a:pt x="581891" y="98241"/>
                    </a:cubicBezTo>
                    <a:cubicBezTo>
                      <a:pt x="572412" y="106535"/>
                      <a:pt x="560031" y="111499"/>
                      <a:pt x="551663" y="120913"/>
                    </a:cubicBezTo>
                    <a:cubicBezTo>
                      <a:pt x="487547" y="193045"/>
                      <a:pt x="550975" y="146563"/>
                      <a:pt x="498763" y="181369"/>
                    </a:cubicBezTo>
                    <a:cubicBezTo>
                      <a:pt x="493725" y="188926"/>
                      <a:pt x="489463" y="197063"/>
                      <a:pt x="483649" y="204040"/>
                    </a:cubicBezTo>
                    <a:cubicBezTo>
                      <a:pt x="456724" y="236350"/>
                      <a:pt x="461845" y="215388"/>
                      <a:pt x="445864" y="256939"/>
                    </a:cubicBezTo>
                    <a:cubicBezTo>
                      <a:pt x="437285" y="279243"/>
                      <a:pt x="423193" y="324952"/>
                      <a:pt x="423193" y="324952"/>
                    </a:cubicBezTo>
                    <a:cubicBezTo>
                      <a:pt x="412709" y="408824"/>
                      <a:pt x="406351" y="431288"/>
                      <a:pt x="423193" y="536549"/>
                    </a:cubicBezTo>
                    <a:cubicBezTo>
                      <a:pt x="429721" y="577350"/>
                      <a:pt x="449553" y="572861"/>
                      <a:pt x="476092" y="589448"/>
                    </a:cubicBezTo>
                    <a:cubicBezTo>
                      <a:pt x="486773" y="596123"/>
                      <a:pt x="496644" y="604056"/>
                      <a:pt x="506320" y="612119"/>
                    </a:cubicBezTo>
                    <a:cubicBezTo>
                      <a:pt x="511794" y="616680"/>
                      <a:pt x="515507" y="623281"/>
                      <a:pt x="521435" y="627233"/>
                    </a:cubicBezTo>
                    <a:cubicBezTo>
                      <a:pt x="545146" y="643040"/>
                      <a:pt x="555307" y="643258"/>
                      <a:pt x="581891" y="649904"/>
                    </a:cubicBezTo>
                    <a:cubicBezTo>
                      <a:pt x="593077" y="648306"/>
                      <a:pt x="666152" y="638285"/>
                      <a:pt x="680132" y="634790"/>
                    </a:cubicBezTo>
                    <a:cubicBezTo>
                      <a:pt x="695588" y="630926"/>
                      <a:pt x="710360" y="624714"/>
                      <a:pt x="725474" y="619676"/>
                    </a:cubicBezTo>
                    <a:lnTo>
                      <a:pt x="748145" y="612119"/>
                    </a:lnTo>
                    <a:cubicBezTo>
                      <a:pt x="758221" y="597005"/>
                      <a:pt x="760391" y="569346"/>
                      <a:pt x="778373" y="566777"/>
                    </a:cubicBezTo>
                    <a:cubicBezTo>
                      <a:pt x="861301" y="554930"/>
                      <a:pt x="813522" y="560699"/>
                      <a:pt x="921957" y="551663"/>
                    </a:cubicBezTo>
                    <a:cubicBezTo>
                      <a:pt x="935326" y="553000"/>
                      <a:pt x="1019431" y="559746"/>
                      <a:pt x="1042869" y="566777"/>
                    </a:cubicBezTo>
                    <a:cubicBezTo>
                      <a:pt x="1053659" y="570014"/>
                      <a:pt x="1062549" y="577935"/>
                      <a:pt x="1073097" y="581891"/>
                    </a:cubicBezTo>
                    <a:cubicBezTo>
                      <a:pt x="1085295" y="586465"/>
                      <a:pt x="1130850" y="594953"/>
                      <a:pt x="1141111" y="597005"/>
                    </a:cubicBezTo>
                    <a:cubicBezTo>
                      <a:pt x="1153706" y="602043"/>
                      <a:pt x="1166500" y="606610"/>
                      <a:pt x="1178896" y="612119"/>
                    </a:cubicBezTo>
                    <a:cubicBezTo>
                      <a:pt x="1189190" y="616694"/>
                      <a:pt x="1198576" y="623277"/>
                      <a:pt x="1209124" y="627233"/>
                    </a:cubicBezTo>
                    <a:cubicBezTo>
                      <a:pt x="1218849" y="630880"/>
                      <a:pt x="1229627" y="631143"/>
                      <a:pt x="1239352" y="634790"/>
                    </a:cubicBezTo>
                    <a:cubicBezTo>
                      <a:pt x="1249900" y="638746"/>
                      <a:pt x="1259226" y="645466"/>
                      <a:pt x="1269580" y="649904"/>
                    </a:cubicBezTo>
                    <a:cubicBezTo>
                      <a:pt x="1276902" y="653042"/>
                      <a:pt x="1285126" y="653899"/>
                      <a:pt x="1292251" y="657461"/>
                    </a:cubicBezTo>
                    <a:cubicBezTo>
                      <a:pt x="1318470" y="670570"/>
                      <a:pt x="1355947" y="711439"/>
                      <a:pt x="1375378" y="717917"/>
                    </a:cubicBezTo>
                    <a:lnTo>
                      <a:pt x="1398049" y="725475"/>
                    </a:lnTo>
                    <a:cubicBezTo>
                      <a:pt x="1472140" y="824263"/>
                      <a:pt x="1380583" y="701023"/>
                      <a:pt x="1435835" y="778374"/>
                    </a:cubicBezTo>
                    <a:cubicBezTo>
                      <a:pt x="1443156" y="788623"/>
                      <a:pt x="1451520" y="798122"/>
                      <a:pt x="1458506" y="808602"/>
                    </a:cubicBezTo>
                    <a:cubicBezTo>
                      <a:pt x="1466654" y="820823"/>
                      <a:pt x="1473392" y="833931"/>
                      <a:pt x="1481177" y="846387"/>
                    </a:cubicBezTo>
                    <a:cubicBezTo>
                      <a:pt x="1485991" y="854089"/>
                      <a:pt x="1491785" y="861172"/>
                      <a:pt x="1496291" y="869058"/>
                    </a:cubicBezTo>
                    <a:cubicBezTo>
                      <a:pt x="1549116" y="961501"/>
                      <a:pt x="1464587" y="820765"/>
                      <a:pt x="1526519" y="944628"/>
                    </a:cubicBezTo>
                    <a:cubicBezTo>
                      <a:pt x="1545195" y="981981"/>
                      <a:pt x="1538071" y="964169"/>
                      <a:pt x="1549190" y="997527"/>
                    </a:cubicBezTo>
                    <a:cubicBezTo>
                      <a:pt x="1559741" y="1092489"/>
                      <a:pt x="1561364" y="1072269"/>
                      <a:pt x="1549190" y="1194010"/>
                    </a:cubicBezTo>
                    <a:cubicBezTo>
                      <a:pt x="1548397" y="1201936"/>
                      <a:pt x="1547853" y="1211705"/>
                      <a:pt x="1541633" y="1216681"/>
                    </a:cubicBezTo>
                    <a:cubicBezTo>
                      <a:pt x="1533523" y="1223169"/>
                      <a:pt x="1521544" y="1221985"/>
                      <a:pt x="1511405" y="1224238"/>
                    </a:cubicBezTo>
                    <a:cubicBezTo>
                      <a:pt x="1498866" y="1227024"/>
                      <a:pt x="1486215" y="1229276"/>
                      <a:pt x="1473620" y="1231795"/>
                    </a:cubicBezTo>
                    <a:cubicBezTo>
                      <a:pt x="1440873" y="1226757"/>
                      <a:pt x="1408232" y="1220966"/>
                      <a:pt x="1375378" y="1216681"/>
                    </a:cubicBezTo>
                    <a:cubicBezTo>
                      <a:pt x="1350275" y="1213407"/>
                      <a:pt x="1324632" y="1214089"/>
                      <a:pt x="1299808" y="1209124"/>
                    </a:cubicBezTo>
                    <a:cubicBezTo>
                      <a:pt x="1286506" y="1206464"/>
                      <a:pt x="1274892" y="1198300"/>
                      <a:pt x="1262023" y="1194010"/>
                    </a:cubicBezTo>
                    <a:cubicBezTo>
                      <a:pt x="1252170" y="1190726"/>
                      <a:pt x="1241815" y="1189186"/>
                      <a:pt x="1231795" y="1186453"/>
                    </a:cubicBezTo>
                    <a:cubicBezTo>
                      <a:pt x="1214103" y="1181628"/>
                      <a:pt x="1196294" y="1177138"/>
                      <a:pt x="1178896" y="1171339"/>
                    </a:cubicBezTo>
                    <a:cubicBezTo>
                      <a:pt x="1166027" y="1167049"/>
                      <a:pt x="1153860" y="1160861"/>
                      <a:pt x="1141111" y="1156225"/>
                    </a:cubicBezTo>
                    <a:cubicBezTo>
                      <a:pt x="1060114" y="1126772"/>
                      <a:pt x="1123221" y="1156710"/>
                      <a:pt x="1012641" y="1103326"/>
                    </a:cubicBezTo>
                    <a:cubicBezTo>
                      <a:pt x="966989" y="1081287"/>
                      <a:pt x="921957" y="1057984"/>
                      <a:pt x="876615" y="1035313"/>
                    </a:cubicBezTo>
                    <a:cubicBezTo>
                      <a:pt x="861501" y="1027756"/>
                      <a:pt x="844468" y="1023197"/>
                      <a:pt x="831273" y="1012641"/>
                    </a:cubicBezTo>
                    <a:lnTo>
                      <a:pt x="755702" y="952185"/>
                    </a:lnTo>
                    <a:cubicBezTo>
                      <a:pt x="740088" y="939917"/>
                      <a:pt x="700069" y="911666"/>
                      <a:pt x="687689" y="899286"/>
                    </a:cubicBezTo>
                    <a:cubicBezTo>
                      <a:pt x="677613" y="889210"/>
                      <a:pt x="668709" y="877806"/>
                      <a:pt x="657461" y="869058"/>
                    </a:cubicBezTo>
                    <a:cubicBezTo>
                      <a:pt x="645867" y="860040"/>
                      <a:pt x="631752" y="854748"/>
                      <a:pt x="619676" y="846387"/>
                    </a:cubicBezTo>
                    <a:cubicBezTo>
                      <a:pt x="530565" y="784695"/>
                      <a:pt x="587596" y="815020"/>
                      <a:pt x="491206" y="755703"/>
                    </a:cubicBezTo>
                    <a:cubicBezTo>
                      <a:pt x="481612" y="749799"/>
                      <a:pt x="470531" y="746560"/>
                      <a:pt x="460978" y="740589"/>
                    </a:cubicBezTo>
                    <a:cubicBezTo>
                      <a:pt x="450297" y="733913"/>
                      <a:pt x="441686" y="724166"/>
                      <a:pt x="430750" y="717917"/>
                    </a:cubicBezTo>
                    <a:cubicBezTo>
                      <a:pt x="423834" y="713965"/>
                      <a:pt x="415204" y="713922"/>
                      <a:pt x="408079" y="710360"/>
                    </a:cubicBezTo>
                    <a:cubicBezTo>
                      <a:pt x="349481" y="681061"/>
                      <a:pt x="419721" y="706684"/>
                      <a:pt x="362737" y="687689"/>
                    </a:cubicBezTo>
                    <a:cubicBezTo>
                      <a:pt x="319914" y="690208"/>
                      <a:pt x="276966" y="691114"/>
                      <a:pt x="234268" y="695246"/>
                    </a:cubicBezTo>
                    <a:cubicBezTo>
                      <a:pt x="198809" y="698677"/>
                      <a:pt x="128469" y="710360"/>
                      <a:pt x="128469" y="710360"/>
                    </a:cubicBezTo>
                    <a:cubicBezTo>
                      <a:pt x="120912" y="712879"/>
                      <a:pt x="112923" y="714354"/>
                      <a:pt x="105798" y="717917"/>
                    </a:cubicBezTo>
                    <a:cubicBezTo>
                      <a:pt x="77656" y="731989"/>
                      <a:pt x="85524" y="734813"/>
                      <a:pt x="60456" y="755703"/>
                    </a:cubicBezTo>
                    <a:cubicBezTo>
                      <a:pt x="53479" y="761517"/>
                      <a:pt x="45342" y="765779"/>
                      <a:pt x="37785" y="770817"/>
                    </a:cubicBezTo>
                    <a:cubicBezTo>
                      <a:pt x="11149" y="810772"/>
                      <a:pt x="24874" y="784677"/>
                      <a:pt x="7557" y="853944"/>
                    </a:cubicBezTo>
                    <a:lnTo>
                      <a:pt x="0" y="884172"/>
                    </a:lnTo>
                    <a:cubicBezTo>
                      <a:pt x="2874" y="898544"/>
                      <a:pt x="7368" y="929136"/>
                      <a:pt x="15114" y="944628"/>
                    </a:cubicBezTo>
                    <a:cubicBezTo>
                      <a:pt x="19176" y="952752"/>
                      <a:pt x="23332" y="961388"/>
                      <a:pt x="30228" y="967299"/>
                    </a:cubicBezTo>
                    <a:cubicBezTo>
                      <a:pt x="41380" y="976858"/>
                      <a:pt x="55173" y="982837"/>
                      <a:pt x="68013" y="989970"/>
                    </a:cubicBezTo>
                    <a:cubicBezTo>
                      <a:pt x="97639" y="1006429"/>
                      <a:pt x="134174" y="1021340"/>
                      <a:pt x="166254" y="1027756"/>
                    </a:cubicBezTo>
                    <a:lnTo>
                      <a:pt x="204039" y="1035313"/>
                    </a:lnTo>
                    <a:cubicBezTo>
                      <a:pt x="256938" y="1032794"/>
                      <a:pt x="310127" y="1033827"/>
                      <a:pt x="362737" y="1027756"/>
                    </a:cubicBezTo>
                    <a:cubicBezTo>
                      <a:pt x="385515" y="1025128"/>
                      <a:pt x="419905" y="1000193"/>
                      <a:pt x="438307" y="989970"/>
                    </a:cubicBezTo>
                    <a:cubicBezTo>
                      <a:pt x="473904" y="970194"/>
                      <a:pt x="472707" y="978241"/>
                      <a:pt x="506320" y="944628"/>
                    </a:cubicBezTo>
                    <a:cubicBezTo>
                      <a:pt x="515226" y="935722"/>
                      <a:pt x="520929" y="924076"/>
                      <a:pt x="528992" y="914400"/>
                    </a:cubicBezTo>
                    <a:cubicBezTo>
                      <a:pt x="568346" y="867176"/>
                      <a:pt x="580850" y="863584"/>
                      <a:pt x="604562" y="816159"/>
                    </a:cubicBezTo>
                    <a:cubicBezTo>
                      <a:pt x="610629" y="804026"/>
                      <a:pt x="614167" y="790770"/>
                      <a:pt x="619676" y="778374"/>
                    </a:cubicBezTo>
                    <a:cubicBezTo>
                      <a:pt x="647948" y="714762"/>
                      <a:pt x="628293" y="781958"/>
                      <a:pt x="657461" y="672575"/>
                    </a:cubicBezTo>
                    <a:cubicBezTo>
                      <a:pt x="667503" y="634917"/>
                      <a:pt x="667131" y="607608"/>
                      <a:pt x="672575" y="566777"/>
                    </a:cubicBezTo>
                    <a:cubicBezTo>
                      <a:pt x="674600" y="551589"/>
                      <a:pt x="677613" y="536549"/>
                      <a:pt x="680132" y="521435"/>
                    </a:cubicBezTo>
                    <a:cubicBezTo>
                      <a:pt x="678012" y="470548"/>
                      <a:pt x="675880" y="335101"/>
                      <a:pt x="665018" y="264496"/>
                    </a:cubicBezTo>
                    <a:cubicBezTo>
                      <a:pt x="663807" y="256623"/>
                      <a:pt x="659393" y="249553"/>
                      <a:pt x="657461" y="241825"/>
                    </a:cubicBezTo>
                    <a:cubicBezTo>
                      <a:pt x="654346" y="229364"/>
                      <a:pt x="652423" y="216635"/>
                      <a:pt x="649904" y="204040"/>
                    </a:cubicBezTo>
                    <a:cubicBezTo>
                      <a:pt x="652423" y="178850"/>
                      <a:pt x="653612" y="153491"/>
                      <a:pt x="657461" y="128470"/>
                    </a:cubicBezTo>
                    <a:cubicBezTo>
                      <a:pt x="659396" y="115893"/>
                      <a:pt x="674444" y="83534"/>
                      <a:pt x="680132" y="75570"/>
                    </a:cubicBezTo>
                    <a:cubicBezTo>
                      <a:pt x="686344" y="66873"/>
                      <a:pt x="695246" y="60456"/>
                      <a:pt x="702803" y="52899"/>
                    </a:cubicBezTo>
                    <a:cubicBezTo>
                      <a:pt x="705322" y="45342"/>
                      <a:pt x="705384" y="36448"/>
                      <a:pt x="710360" y="30228"/>
                    </a:cubicBezTo>
                    <a:cubicBezTo>
                      <a:pt x="725499" y="11304"/>
                      <a:pt x="749891" y="12207"/>
                      <a:pt x="770816" y="7557"/>
                    </a:cubicBezTo>
                    <a:cubicBezTo>
                      <a:pt x="780955" y="5304"/>
                      <a:pt x="790968" y="2519"/>
                      <a:pt x="801044" y="0"/>
                    </a:cubicBezTo>
                    <a:cubicBezTo>
                      <a:pt x="864019" y="2519"/>
                      <a:pt x="927279" y="1072"/>
                      <a:pt x="989970" y="7557"/>
                    </a:cubicBezTo>
                    <a:cubicBezTo>
                      <a:pt x="1001176" y="8716"/>
                      <a:pt x="1009844" y="18233"/>
                      <a:pt x="1020198" y="22671"/>
                    </a:cubicBezTo>
                    <a:cubicBezTo>
                      <a:pt x="1027520" y="25809"/>
                      <a:pt x="1035744" y="26666"/>
                      <a:pt x="1042869" y="30228"/>
                    </a:cubicBezTo>
                    <a:cubicBezTo>
                      <a:pt x="1050993" y="34290"/>
                      <a:pt x="1057567" y="40993"/>
                      <a:pt x="1065540" y="45342"/>
                    </a:cubicBezTo>
                    <a:cubicBezTo>
                      <a:pt x="1118639" y="74305"/>
                      <a:pt x="1109743" y="70152"/>
                      <a:pt x="1148668" y="83127"/>
                    </a:cubicBezTo>
                    <a:cubicBezTo>
                      <a:pt x="1206463" y="126473"/>
                      <a:pt x="1151035" y="87718"/>
                      <a:pt x="1209124" y="120913"/>
                    </a:cubicBezTo>
                    <a:cubicBezTo>
                      <a:pt x="1226936" y="131092"/>
                      <a:pt x="1245800" y="147110"/>
                      <a:pt x="1262023" y="158698"/>
                    </a:cubicBezTo>
                    <a:cubicBezTo>
                      <a:pt x="1298847" y="185001"/>
                      <a:pt x="1272082" y="161200"/>
                      <a:pt x="1307365" y="196483"/>
                    </a:cubicBezTo>
                    <a:cubicBezTo>
                      <a:pt x="1319960" y="234268"/>
                      <a:pt x="1330036" y="234268"/>
                      <a:pt x="1314922" y="264496"/>
                    </a:cubicBezTo>
                    <a:cubicBezTo>
                      <a:pt x="1310860" y="272620"/>
                      <a:pt x="1307510" y="282353"/>
                      <a:pt x="1299808" y="287167"/>
                    </a:cubicBezTo>
                    <a:cubicBezTo>
                      <a:pt x="1284685" y="296619"/>
                      <a:pt x="1243798" y="304249"/>
                      <a:pt x="1224238" y="309838"/>
                    </a:cubicBezTo>
                    <a:cubicBezTo>
                      <a:pt x="1216579" y="312026"/>
                      <a:pt x="1209329" y="315604"/>
                      <a:pt x="1201567" y="317395"/>
                    </a:cubicBezTo>
                    <a:cubicBezTo>
                      <a:pt x="1176536" y="323171"/>
                      <a:pt x="1150368" y="324386"/>
                      <a:pt x="1125997" y="332509"/>
                    </a:cubicBezTo>
                    <a:cubicBezTo>
                      <a:pt x="1102337" y="340395"/>
                      <a:pt x="1075551" y="350612"/>
                      <a:pt x="1050426" y="355180"/>
                    </a:cubicBezTo>
                    <a:cubicBezTo>
                      <a:pt x="1032901" y="358366"/>
                      <a:pt x="1015160" y="360218"/>
                      <a:pt x="997527" y="362737"/>
                    </a:cubicBezTo>
                    <a:cubicBezTo>
                      <a:pt x="995008" y="370294"/>
                      <a:pt x="986408" y="378283"/>
                      <a:pt x="989970" y="385408"/>
                    </a:cubicBezTo>
                    <a:cubicBezTo>
                      <a:pt x="995603" y="396673"/>
                      <a:pt x="1010635" y="399882"/>
                      <a:pt x="1020198" y="408079"/>
                    </a:cubicBezTo>
                    <a:cubicBezTo>
                      <a:pt x="1028312" y="415034"/>
                      <a:pt x="1034319" y="424338"/>
                      <a:pt x="1042869" y="430751"/>
                    </a:cubicBezTo>
                    <a:cubicBezTo>
                      <a:pt x="1054619" y="439564"/>
                      <a:pt x="1068433" y="445274"/>
                      <a:pt x="1080654" y="453422"/>
                    </a:cubicBezTo>
                    <a:cubicBezTo>
                      <a:pt x="1091134" y="460408"/>
                      <a:pt x="1099946" y="469844"/>
                      <a:pt x="1110882" y="476093"/>
                    </a:cubicBezTo>
                    <a:cubicBezTo>
                      <a:pt x="1117799" y="480045"/>
                      <a:pt x="1126429" y="480088"/>
                      <a:pt x="1133554" y="483650"/>
                    </a:cubicBezTo>
                    <a:cubicBezTo>
                      <a:pt x="1146692" y="490219"/>
                      <a:pt x="1158202" y="499752"/>
                      <a:pt x="1171339" y="506321"/>
                    </a:cubicBezTo>
                    <a:cubicBezTo>
                      <a:pt x="1182180" y="511742"/>
                      <a:pt x="1214553" y="519014"/>
                      <a:pt x="1224238" y="521435"/>
                    </a:cubicBezTo>
                    <a:cubicBezTo>
                      <a:pt x="1251947" y="518916"/>
                      <a:pt x="1279786" y="517555"/>
                      <a:pt x="1307365" y="513878"/>
                    </a:cubicBezTo>
                    <a:cubicBezTo>
                      <a:pt x="1328267" y="511091"/>
                      <a:pt x="1365754" y="496361"/>
                      <a:pt x="1382935" y="491207"/>
                    </a:cubicBezTo>
                    <a:cubicBezTo>
                      <a:pt x="1392883" y="488223"/>
                      <a:pt x="1403024" y="485903"/>
                      <a:pt x="1413163" y="483650"/>
                    </a:cubicBezTo>
                    <a:cubicBezTo>
                      <a:pt x="1516872" y="460604"/>
                      <a:pt x="1402725" y="488792"/>
                      <a:pt x="1473620" y="468536"/>
                    </a:cubicBezTo>
                    <a:cubicBezTo>
                      <a:pt x="1498931" y="461304"/>
                      <a:pt x="1525245" y="457837"/>
                      <a:pt x="1549190" y="445865"/>
                    </a:cubicBezTo>
                    <a:cubicBezTo>
                      <a:pt x="1587542" y="426689"/>
                      <a:pt x="1570045" y="437000"/>
                      <a:pt x="1602089" y="415636"/>
                    </a:cubicBezTo>
                    <a:cubicBezTo>
                      <a:pt x="1604608" y="408079"/>
                      <a:pt x="1614276" y="399447"/>
                      <a:pt x="1609646" y="392965"/>
                    </a:cubicBezTo>
                    <a:cubicBezTo>
                      <a:pt x="1599088" y="378184"/>
                      <a:pt x="1579418" y="372813"/>
                      <a:pt x="1564304" y="362737"/>
                    </a:cubicBezTo>
                    <a:cubicBezTo>
                      <a:pt x="1543855" y="349104"/>
                      <a:pt x="1535375" y="342097"/>
                      <a:pt x="1511405" y="332509"/>
                    </a:cubicBezTo>
                    <a:cubicBezTo>
                      <a:pt x="1496613" y="326592"/>
                      <a:pt x="1466063" y="317395"/>
                      <a:pt x="1466063" y="317395"/>
                    </a:cubicBezTo>
                    <a:cubicBezTo>
                      <a:pt x="1456379" y="319816"/>
                      <a:pt x="1424003" y="327089"/>
                      <a:pt x="1413163" y="332509"/>
                    </a:cubicBezTo>
                    <a:cubicBezTo>
                      <a:pt x="1405039" y="336571"/>
                      <a:pt x="1398049" y="342585"/>
                      <a:pt x="1390492" y="347623"/>
                    </a:cubicBezTo>
                    <a:cubicBezTo>
                      <a:pt x="1385454" y="355180"/>
                      <a:pt x="1379440" y="362170"/>
                      <a:pt x="1375378" y="370294"/>
                    </a:cubicBezTo>
                    <a:cubicBezTo>
                      <a:pt x="1357446" y="406158"/>
                      <a:pt x="1370140" y="444368"/>
                      <a:pt x="1375378" y="483650"/>
                    </a:cubicBezTo>
                    <a:cubicBezTo>
                      <a:pt x="1376431" y="491546"/>
                      <a:pt x="1378516" y="499693"/>
                      <a:pt x="1382935" y="506321"/>
                    </a:cubicBezTo>
                    <a:cubicBezTo>
                      <a:pt x="1388863" y="515213"/>
                      <a:pt x="1397170" y="522431"/>
                      <a:pt x="1405606" y="528992"/>
                    </a:cubicBezTo>
                    <a:cubicBezTo>
                      <a:pt x="1444584" y="559307"/>
                      <a:pt x="1439414" y="555375"/>
                      <a:pt x="1473620" y="566777"/>
                    </a:cubicBezTo>
                    <a:cubicBezTo>
                      <a:pt x="1488734" y="581891"/>
                      <a:pt x="1512203" y="591841"/>
                      <a:pt x="1518962" y="612119"/>
                    </a:cubicBezTo>
                    <a:cubicBezTo>
                      <a:pt x="1537957" y="669103"/>
                      <a:pt x="1512334" y="598863"/>
                      <a:pt x="1541633" y="657461"/>
                    </a:cubicBezTo>
                    <a:cubicBezTo>
                      <a:pt x="1547673" y="669540"/>
                      <a:pt x="1553519" y="699061"/>
                      <a:pt x="1556747" y="710360"/>
                    </a:cubicBezTo>
                    <a:cubicBezTo>
                      <a:pt x="1578429" y="786250"/>
                      <a:pt x="1548237" y="668765"/>
                      <a:pt x="1571861" y="763260"/>
                    </a:cubicBezTo>
                    <a:cubicBezTo>
                      <a:pt x="1569342" y="778374"/>
                      <a:pt x="1567628" y="793644"/>
                      <a:pt x="1564304" y="808602"/>
                    </a:cubicBezTo>
                    <a:cubicBezTo>
                      <a:pt x="1562576" y="816378"/>
                      <a:pt x="1563872" y="827711"/>
                      <a:pt x="1556747" y="831273"/>
                    </a:cubicBezTo>
                    <a:cubicBezTo>
                      <a:pt x="1540815" y="839239"/>
                      <a:pt x="1521442" y="836052"/>
                      <a:pt x="1503848" y="838830"/>
                    </a:cubicBezTo>
                    <a:lnTo>
                      <a:pt x="1413163" y="853944"/>
                    </a:lnTo>
                    <a:cubicBezTo>
                      <a:pt x="1347669" y="851425"/>
                      <a:pt x="1281970" y="852148"/>
                      <a:pt x="1216681" y="846387"/>
                    </a:cubicBezTo>
                    <a:cubicBezTo>
                      <a:pt x="1195989" y="844561"/>
                      <a:pt x="1156225" y="831273"/>
                      <a:pt x="1156225" y="831273"/>
                    </a:cubicBezTo>
                    <a:cubicBezTo>
                      <a:pt x="1163782" y="826235"/>
                      <a:pt x="1169905" y="817443"/>
                      <a:pt x="1178896" y="816159"/>
                    </a:cubicBezTo>
                    <a:cubicBezTo>
                      <a:pt x="1189178" y="814690"/>
                      <a:pt x="1198940" y="821679"/>
                      <a:pt x="1209124" y="823716"/>
                    </a:cubicBezTo>
                    <a:cubicBezTo>
                      <a:pt x="1224149" y="826721"/>
                      <a:pt x="1239352" y="828754"/>
                      <a:pt x="1254466" y="831273"/>
                    </a:cubicBezTo>
                    <a:cubicBezTo>
                      <a:pt x="1267061" y="836311"/>
                      <a:pt x="1279382" y="842097"/>
                      <a:pt x="1292251" y="846387"/>
                    </a:cubicBezTo>
                    <a:cubicBezTo>
                      <a:pt x="1302104" y="849671"/>
                      <a:pt x="1313837" y="848183"/>
                      <a:pt x="1322479" y="853944"/>
                    </a:cubicBezTo>
                    <a:cubicBezTo>
                      <a:pt x="1330036" y="858982"/>
                      <a:pt x="1332555" y="869058"/>
                      <a:pt x="1337593" y="876615"/>
                    </a:cubicBezTo>
                    <a:cubicBezTo>
                      <a:pt x="1336809" y="884452"/>
                      <a:pt x="1329175" y="977438"/>
                      <a:pt x="1322479" y="997527"/>
                    </a:cubicBezTo>
                    <a:cubicBezTo>
                      <a:pt x="1319607" y="1006143"/>
                      <a:pt x="1312403" y="1012641"/>
                      <a:pt x="1307365" y="1020198"/>
                    </a:cubicBezTo>
                    <a:cubicBezTo>
                      <a:pt x="1294085" y="1060041"/>
                      <a:pt x="1308586" y="1027803"/>
                      <a:pt x="1277137" y="1065541"/>
                    </a:cubicBezTo>
                    <a:cubicBezTo>
                      <a:pt x="1271323" y="1072518"/>
                      <a:pt x="1269725" y="1083398"/>
                      <a:pt x="1262023" y="1088212"/>
                    </a:cubicBezTo>
                    <a:cubicBezTo>
                      <a:pt x="1249757" y="1095878"/>
                      <a:pt x="1204150" y="1106459"/>
                      <a:pt x="1186453" y="1110883"/>
                    </a:cubicBezTo>
                    <a:cubicBezTo>
                      <a:pt x="1178896" y="1118440"/>
                      <a:pt x="1169994" y="1124857"/>
                      <a:pt x="1163782" y="1133554"/>
                    </a:cubicBezTo>
                    <a:cubicBezTo>
                      <a:pt x="1157234" y="1142721"/>
                      <a:pt x="1154257" y="1154001"/>
                      <a:pt x="1148668" y="1163782"/>
                    </a:cubicBezTo>
                    <a:cubicBezTo>
                      <a:pt x="1144162" y="1171668"/>
                      <a:pt x="1138060" y="1178567"/>
                      <a:pt x="1133554" y="1186453"/>
                    </a:cubicBezTo>
                    <a:cubicBezTo>
                      <a:pt x="1127965" y="1196234"/>
                      <a:pt x="1124028" y="1206900"/>
                      <a:pt x="1118439" y="1216681"/>
                    </a:cubicBezTo>
                    <a:cubicBezTo>
                      <a:pt x="1113933" y="1224567"/>
                      <a:pt x="1107014" y="1231052"/>
                      <a:pt x="1103325" y="1239352"/>
                    </a:cubicBezTo>
                    <a:cubicBezTo>
                      <a:pt x="1096855" y="1253910"/>
                      <a:pt x="1096408" y="1271033"/>
                      <a:pt x="1088211" y="1284694"/>
                    </a:cubicBezTo>
                    <a:cubicBezTo>
                      <a:pt x="1080654" y="1297289"/>
                      <a:pt x="1072109" y="1309341"/>
                      <a:pt x="1065540" y="1322479"/>
                    </a:cubicBezTo>
                    <a:cubicBezTo>
                      <a:pt x="1061978" y="1329604"/>
                      <a:pt x="1060780" y="1337692"/>
                      <a:pt x="1057983" y="1345151"/>
                    </a:cubicBezTo>
                    <a:cubicBezTo>
                      <a:pt x="1053220" y="1357853"/>
                      <a:pt x="1047159" y="1370067"/>
                      <a:pt x="1042869" y="1382936"/>
                    </a:cubicBezTo>
                    <a:cubicBezTo>
                      <a:pt x="1039585" y="1392789"/>
                      <a:pt x="1039530" y="1403673"/>
                      <a:pt x="1035312" y="1413164"/>
                    </a:cubicBezTo>
                    <a:cubicBezTo>
                      <a:pt x="1029347" y="1426586"/>
                      <a:pt x="1019210" y="1437812"/>
                      <a:pt x="1012641" y="1450949"/>
                    </a:cubicBezTo>
                    <a:cubicBezTo>
                      <a:pt x="997935" y="1480361"/>
                      <a:pt x="1012055" y="1469950"/>
                      <a:pt x="997527" y="1503848"/>
                    </a:cubicBezTo>
                    <a:cubicBezTo>
                      <a:pt x="993949" y="1512196"/>
                      <a:pt x="986102" y="1518219"/>
                      <a:pt x="982413" y="1526519"/>
                    </a:cubicBezTo>
                    <a:cubicBezTo>
                      <a:pt x="975943" y="1541077"/>
                      <a:pt x="972337" y="1556747"/>
                      <a:pt x="967299" y="1571861"/>
                    </a:cubicBezTo>
                    <a:cubicBezTo>
                      <a:pt x="964780" y="1579418"/>
                      <a:pt x="961674" y="1586804"/>
                      <a:pt x="959742" y="1594532"/>
                    </a:cubicBezTo>
                    <a:cubicBezTo>
                      <a:pt x="954704" y="1614684"/>
                      <a:pt x="951197" y="1635282"/>
                      <a:pt x="944628" y="1654989"/>
                    </a:cubicBezTo>
                    <a:lnTo>
                      <a:pt x="937071" y="1677660"/>
                    </a:lnTo>
                    <a:cubicBezTo>
                      <a:pt x="921957" y="1675141"/>
                      <a:pt x="905873" y="1675996"/>
                      <a:pt x="891729" y="1670103"/>
                    </a:cubicBezTo>
                    <a:cubicBezTo>
                      <a:pt x="874962" y="1663117"/>
                      <a:pt x="863252" y="1646621"/>
                      <a:pt x="846387" y="1639875"/>
                    </a:cubicBezTo>
                    <a:cubicBezTo>
                      <a:pt x="833792" y="1634837"/>
                      <a:pt x="820997" y="1630270"/>
                      <a:pt x="808601" y="1624760"/>
                    </a:cubicBezTo>
                    <a:cubicBezTo>
                      <a:pt x="798307" y="1620185"/>
                      <a:pt x="788727" y="1614084"/>
                      <a:pt x="778373" y="1609646"/>
                    </a:cubicBezTo>
                    <a:cubicBezTo>
                      <a:pt x="771051" y="1606508"/>
                      <a:pt x="763024" y="1605227"/>
                      <a:pt x="755702" y="1602089"/>
                    </a:cubicBezTo>
                    <a:cubicBezTo>
                      <a:pt x="745348" y="1597651"/>
                      <a:pt x="735873" y="1591308"/>
                      <a:pt x="725474" y="1586975"/>
                    </a:cubicBezTo>
                    <a:cubicBezTo>
                      <a:pt x="705607" y="1578697"/>
                      <a:pt x="684268" y="1573929"/>
                      <a:pt x="665018" y="1564304"/>
                    </a:cubicBezTo>
                    <a:cubicBezTo>
                      <a:pt x="653753" y="1558671"/>
                      <a:pt x="646055" y="1547266"/>
                      <a:pt x="634790" y="1541633"/>
                    </a:cubicBezTo>
                    <a:cubicBezTo>
                      <a:pt x="625500" y="1536988"/>
                      <a:pt x="614149" y="1538071"/>
                      <a:pt x="604562" y="1534076"/>
                    </a:cubicBezTo>
                    <a:cubicBezTo>
                      <a:pt x="478795" y="1481673"/>
                      <a:pt x="605579" y="1521411"/>
                      <a:pt x="491206" y="1488734"/>
                    </a:cubicBezTo>
                    <a:cubicBezTo>
                      <a:pt x="483649" y="1481177"/>
                      <a:pt x="477814" y="1471365"/>
                      <a:pt x="468535" y="1466063"/>
                    </a:cubicBezTo>
                    <a:cubicBezTo>
                      <a:pt x="459517" y="1460910"/>
                      <a:pt x="447853" y="1462597"/>
                      <a:pt x="438307" y="1458506"/>
                    </a:cubicBezTo>
                    <a:cubicBezTo>
                      <a:pt x="429959" y="1454928"/>
                      <a:pt x="423027" y="1448671"/>
                      <a:pt x="415636" y="1443392"/>
                    </a:cubicBezTo>
                    <a:cubicBezTo>
                      <a:pt x="405387" y="1436071"/>
                      <a:pt x="395657" y="1428042"/>
                      <a:pt x="385408" y="1420721"/>
                    </a:cubicBezTo>
                    <a:cubicBezTo>
                      <a:pt x="378017" y="1415442"/>
                      <a:pt x="370128" y="1410886"/>
                      <a:pt x="362737" y="1405607"/>
                    </a:cubicBezTo>
                    <a:cubicBezTo>
                      <a:pt x="284407" y="1349657"/>
                      <a:pt x="391404" y="1422199"/>
                      <a:pt x="287167" y="1352708"/>
                    </a:cubicBezTo>
                    <a:lnTo>
                      <a:pt x="241825" y="1322479"/>
                    </a:lnTo>
                    <a:cubicBezTo>
                      <a:pt x="226711" y="1302327"/>
                      <a:pt x="207747" y="1284554"/>
                      <a:pt x="196482" y="1262023"/>
                    </a:cubicBezTo>
                    <a:cubicBezTo>
                      <a:pt x="191444" y="1251947"/>
                      <a:pt x="185806" y="1242149"/>
                      <a:pt x="181368" y="1231795"/>
                    </a:cubicBezTo>
                    <a:cubicBezTo>
                      <a:pt x="174863" y="1216617"/>
                      <a:pt x="170089" y="1194235"/>
                      <a:pt x="166254" y="1178896"/>
                    </a:cubicBezTo>
                    <a:cubicBezTo>
                      <a:pt x="170032" y="1126005"/>
                      <a:pt x="170109" y="1078420"/>
                      <a:pt x="181368" y="1027756"/>
                    </a:cubicBezTo>
                    <a:cubicBezTo>
                      <a:pt x="183096" y="1019980"/>
                      <a:pt x="186737" y="1012744"/>
                      <a:pt x="188925" y="1005084"/>
                    </a:cubicBezTo>
                    <a:cubicBezTo>
                      <a:pt x="198450" y="971744"/>
                      <a:pt x="193170" y="981169"/>
                      <a:pt x="204039" y="952185"/>
                    </a:cubicBezTo>
                    <a:cubicBezTo>
                      <a:pt x="208802" y="939483"/>
                      <a:pt x="214864" y="927269"/>
                      <a:pt x="219154" y="914400"/>
                    </a:cubicBezTo>
                    <a:cubicBezTo>
                      <a:pt x="230355" y="880799"/>
                      <a:pt x="226402" y="870602"/>
                      <a:pt x="234268" y="831273"/>
                    </a:cubicBezTo>
                    <a:cubicBezTo>
                      <a:pt x="235830" y="823462"/>
                      <a:pt x="239893" y="816330"/>
                      <a:pt x="241825" y="808602"/>
                    </a:cubicBezTo>
                    <a:cubicBezTo>
                      <a:pt x="244940" y="796141"/>
                      <a:pt x="247084" y="783454"/>
                      <a:pt x="249382" y="770817"/>
                    </a:cubicBezTo>
                    <a:cubicBezTo>
                      <a:pt x="256373" y="732369"/>
                      <a:pt x="258835" y="712204"/>
                      <a:pt x="264496" y="672575"/>
                    </a:cubicBezTo>
                    <a:cubicBezTo>
                      <a:pt x="261977" y="614638"/>
                      <a:pt x="260556" y="556643"/>
                      <a:pt x="256939" y="498764"/>
                    </a:cubicBezTo>
                    <a:cubicBezTo>
                      <a:pt x="255516" y="475998"/>
                      <a:pt x="253346" y="453214"/>
                      <a:pt x="249382" y="430751"/>
                    </a:cubicBezTo>
                    <a:cubicBezTo>
                      <a:pt x="245772" y="410295"/>
                      <a:pt x="239306" y="390446"/>
                      <a:pt x="234268" y="370294"/>
                    </a:cubicBezTo>
                    <a:cubicBezTo>
                      <a:pt x="231749" y="360218"/>
                      <a:pt x="229995" y="349919"/>
                      <a:pt x="226711" y="340066"/>
                    </a:cubicBezTo>
                    <a:cubicBezTo>
                      <a:pt x="224192" y="332509"/>
                      <a:pt x="220882" y="325171"/>
                      <a:pt x="219154" y="317395"/>
                    </a:cubicBezTo>
                    <a:cubicBezTo>
                      <a:pt x="215830" y="302437"/>
                      <a:pt x="214921" y="287011"/>
                      <a:pt x="211597" y="272053"/>
                    </a:cubicBezTo>
                    <a:cubicBezTo>
                      <a:pt x="209869" y="264277"/>
                      <a:pt x="209672" y="255015"/>
                      <a:pt x="204039" y="249382"/>
                    </a:cubicBezTo>
                    <a:cubicBezTo>
                      <a:pt x="198406" y="243749"/>
                      <a:pt x="188925" y="244344"/>
                      <a:pt x="181368" y="241825"/>
                    </a:cubicBezTo>
                    <a:cubicBezTo>
                      <a:pt x="161216" y="244344"/>
                      <a:pt x="139768" y="241839"/>
                      <a:pt x="120912" y="249382"/>
                    </a:cubicBezTo>
                    <a:cubicBezTo>
                      <a:pt x="95410" y="259583"/>
                      <a:pt x="108886" y="287384"/>
                      <a:pt x="113355" y="302281"/>
                    </a:cubicBezTo>
                    <a:cubicBezTo>
                      <a:pt x="130421" y="359167"/>
                      <a:pt x="123956" y="340853"/>
                      <a:pt x="158697" y="392965"/>
                    </a:cubicBezTo>
                    <a:cubicBezTo>
                      <a:pt x="163735" y="400522"/>
                      <a:pt x="165195" y="412764"/>
                      <a:pt x="173811" y="415636"/>
                    </a:cubicBezTo>
                    <a:lnTo>
                      <a:pt x="219154" y="430751"/>
                    </a:lnTo>
                    <a:cubicBezTo>
                      <a:pt x="301613" y="458238"/>
                      <a:pt x="233887" y="437990"/>
                      <a:pt x="430750" y="445865"/>
                    </a:cubicBezTo>
                    <a:cubicBezTo>
                      <a:pt x="571894" y="439144"/>
                      <a:pt x="580735" y="432902"/>
                      <a:pt x="710360" y="445865"/>
                    </a:cubicBezTo>
                    <a:cubicBezTo>
                      <a:pt x="743032" y="449132"/>
                      <a:pt x="772075" y="350143"/>
                      <a:pt x="770816" y="460979"/>
                    </a:cubicBezTo>
                    <a:close/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492695A-0F6B-2F4E-9112-2E20F6DF1AC6}"/>
                  </a:ext>
                </a:extLst>
              </p:cNvPr>
              <p:cNvSpPr/>
              <p:nvPr/>
            </p:nvSpPr>
            <p:spPr>
              <a:xfrm>
                <a:off x="4747551" y="3937794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F1B59C37-0ABA-EC45-854D-AE1AE376A18B}"/>
                  </a:ext>
                </a:extLst>
              </p:cNvPr>
              <p:cNvSpPr/>
              <p:nvPr/>
            </p:nvSpPr>
            <p:spPr>
              <a:xfrm>
                <a:off x="4331473" y="3920003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1BEF1DDB-D639-7547-B2E7-75570D291921}"/>
                  </a:ext>
                </a:extLst>
              </p:cNvPr>
              <p:cNvSpPr/>
              <p:nvPr/>
            </p:nvSpPr>
            <p:spPr>
              <a:xfrm>
                <a:off x="4331473" y="419242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11F61C47-8E1B-FF4E-9BD1-21D2BDBF9320}"/>
                  </a:ext>
                </a:extLst>
              </p:cNvPr>
              <p:cNvSpPr/>
              <p:nvPr/>
            </p:nvSpPr>
            <p:spPr>
              <a:xfrm>
                <a:off x="4779356" y="4392250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7F809264-7F5A-324D-8BFF-D2C5EB0B83E5}"/>
                  </a:ext>
                </a:extLst>
              </p:cNvPr>
              <p:cNvSpPr/>
              <p:nvPr/>
            </p:nvSpPr>
            <p:spPr>
              <a:xfrm>
                <a:off x="4669032" y="432274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8CCC6571-1689-CE4F-AC98-AA1E86081ECE}"/>
                  </a:ext>
                </a:extLst>
              </p:cNvPr>
              <p:cNvSpPr/>
              <p:nvPr/>
            </p:nvSpPr>
            <p:spPr>
              <a:xfrm>
                <a:off x="4770245" y="4517659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967751D1-5C0C-F342-BBB7-37FF891071C8}"/>
                  </a:ext>
                </a:extLst>
              </p:cNvPr>
              <p:cNvSpPr/>
              <p:nvPr/>
            </p:nvSpPr>
            <p:spPr>
              <a:xfrm>
                <a:off x="5381708" y="4338411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7DE9EC8-52C0-9A4D-AF7D-4222DE529C7E}"/>
                  </a:ext>
                </a:extLst>
              </p:cNvPr>
              <p:cNvSpPr/>
              <p:nvPr/>
            </p:nvSpPr>
            <p:spPr>
              <a:xfrm>
                <a:off x="4867444" y="4475559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E2949A18-1002-3040-88AA-6AAD77E7D207}"/>
                  </a:ext>
                </a:extLst>
              </p:cNvPr>
              <p:cNvSpPr/>
              <p:nvPr/>
            </p:nvSpPr>
            <p:spPr>
              <a:xfrm>
                <a:off x="5104053" y="4911359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2BD9B1AF-4156-8C43-997B-803B45796871}"/>
                  </a:ext>
                </a:extLst>
              </p:cNvPr>
              <p:cNvSpPr/>
              <p:nvPr/>
            </p:nvSpPr>
            <p:spPr>
              <a:xfrm>
                <a:off x="5229056" y="4640290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B04A017D-0AB8-6F48-8184-65CD3D2E8F77}"/>
                  </a:ext>
                </a:extLst>
              </p:cNvPr>
              <p:cNvSpPr/>
              <p:nvPr/>
            </p:nvSpPr>
            <p:spPr>
              <a:xfrm>
                <a:off x="5160476" y="383948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7CC8D9E6-66EA-D04A-930B-3E97DA375306}"/>
                  </a:ext>
                </a:extLst>
              </p:cNvPr>
              <p:cNvSpPr/>
              <p:nvPr/>
            </p:nvSpPr>
            <p:spPr>
              <a:xfrm>
                <a:off x="4756165" y="3545569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25F79ECF-51BC-4C4C-805C-2CB0C1E3D5CE}"/>
                  </a:ext>
                </a:extLst>
              </p:cNvPr>
              <p:cNvSpPr/>
              <p:nvPr/>
            </p:nvSpPr>
            <p:spPr>
              <a:xfrm>
                <a:off x="4820730" y="410300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9193E87E-8617-FA41-AC03-858E8EBC3C0A}"/>
                  </a:ext>
                </a:extLst>
              </p:cNvPr>
              <p:cNvSpPr/>
              <p:nvPr/>
            </p:nvSpPr>
            <p:spPr>
              <a:xfrm>
                <a:off x="5458238" y="3988415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173EBC3A-F235-024E-ABD5-455155BDB5D4}"/>
                  </a:ext>
                </a:extLst>
              </p:cNvPr>
              <p:cNvSpPr/>
              <p:nvPr/>
            </p:nvSpPr>
            <p:spPr>
              <a:xfrm>
                <a:off x="5549017" y="4330533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135E568E-0510-8749-8559-BF3B98A192C7}"/>
                  </a:ext>
                </a:extLst>
              </p:cNvPr>
              <p:cNvSpPr/>
              <p:nvPr/>
            </p:nvSpPr>
            <p:spPr>
              <a:xfrm>
                <a:off x="4485038" y="3934136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50CAC87-2925-BD41-993F-BB1FC4E9E048}"/>
                  </a:ext>
                </a:extLst>
              </p:cNvPr>
              <p:cNvSpPr/>
              <p:nvPr/>
            </p:nvSpPr>
            <p:spPr>
              <a:xfrm>
                <a:off x="4732145" y="4130985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33852F4E-9D17-1841-9591-27B1A3B3248F}"/>
                  </a:ext>
                </a:extLst>
              </p:cNvPr>
              <p:cNvSpPr/>
              <p:nvPr/>
            </p:nvSpPr>
            <p:spPr>
              <a:xfrm>
                <a:off x="5261961" y="3991623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DAA82E0F-0365-AC4A-A4B5-1D5C1695C88B}"/>
                  </a:ext>
                </a:extLst>
              </p:cNvPr>
              <p:cNvSpPr/>
              <p:nvPr/>
            </p:nvSpPr>
            <p:spPr>
              <a:xfrm>
                <a:off x="5234238" y="410817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2D2EEE5-7A28-7B4F-BC62-490E6C4277A4}"/>
                </a:ext>
              </a:extLst>
            </p:cNvPr>
            <p:cNvSpPr/>
            <p:nvPr/>
          </p:nvSpPr>
          <p:spPr>
            <a:xfrm>
              <a:off x="1913923" y="5153247"/>
              <a:ext cx="68580" cy="635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B8A4BDD-A292-5046-BD41-8D4E7B3E8373}"/>
              </a:ext>
            </a:extLst>
          </p:cNvPr>
          <p:cNvGrpSpPr/>
          <p:nvPr/>
        </p:nvGrpSpPr>
        <p:grpSpPr>
          <a:xfrm rot="17767766">
            <a:off x="8275835" y="2092365"/>
            <a:ext cx="2683382" cy="3703201"/>
            <a:chOff x="8216454" y="592551"/>
            <a:chExt cx="2683382" cy="3703201"/>
          </a:xfrm>
        </p:grpSpPr>
        <p:pic>
          <p:nvPicPr>
            <p:cNvPr id="64" name="Picture 63" descr="A picture containing container&#10;&#10;Description automatically generated">
              <a:extLst>
                <a:ext uri="{FF2B5EF4-FFF2-40B4-BE49-F238E27FC236}">
                  <a16:creationId xmlns:a16="http://schemas.microsoft.com/office/drawing/2014/main" id="{CACC7A2B-20ED-C54D-B691-D52C0ED5D9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76" b="1755"/>
            <a:stretch/>
          </p:blipFill>
          <p:spPr>
            <a:xfrm rot="5641566">
              <a:off x="8475857" y="603440"/>
              <a:ext cx="1376848" cy="1355070"/>
            </a:xfrm>
            <a:prstGeom prst="rect">
              <a:avLst/>
            </a:prstGeom>
          </p:spPr>
        </p:pic>
        <p:pic>
          <p:nvPicPr>
            <p:cNvPr id="65" name="Picture 64" descr="A picture containing container&#10;&#10;Description automatically generated">
              <a:extLst>
                <a:ext uri="{FF2B5EF4-FFF2-40B4-BE49-F238E27FC236}">
                  <a16:creationId xmlns:a16="http://schemas.microsoft.com/office/drawing/2014/main" id="{D5E0C4A0-E06B-AF47-9730-D4F2186BA2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76" b="1755"/>
            <a:stretch/>
          </p:blipFill>
          <p:spPr>
            <a:xfrm rot="16496442">
              <a:off x="8205348" y="1958728"/>
              <a:ext cx="1404354" cy="1382141"/>
            </a:xfrm>
            <a:prstGeom prst="rect">
              <a:avLst/>
            </a:prstGeom>
          </p:spPr>
        </p:pic>
        <p:pic>
          <p:nvPicPr>
            <p:cNvPr id="66" name="Picture 65" descr="A picture containing container&#10;&#10;Description automatically generated">
              <a:extLst>
                <a:ext uri="{FF2B5EF4-FFF2-40B4-BE49-F238E27FC236}">
                  <a16:creationId xmlns:a16="http://schemas.microsoft.com/office/drawing/2014/main" id="{C3FE2A29-DDAC-B143-8E1C-6440420790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76" b="1755"/>
            <a:stretch/>
          </p:blipFill>
          <p:spPr>
            <a:xfrm rot="5686109">
              <a:off x="9506589" y="2902504"/>
              <a:ext cx="1404354" cy="1382141"/>
            </a:xfrm>
            <a:prstGeom prst="rect">
              <a:avLst/>
            </a:prstGeom>
          </p:spPr>
        </p:pic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AF1756F5-94DF-5948-A4B8-2CA47DD1E56D}"/>
              </a:ext>
            </a:extLst>
          </p:cNvPr>
          <p:cNvSpPr txBox="1"/>
          <p:nvPr/>
        </p:nvSpPr>
        <p:spPr>
          <a:xfrm>
            <a:off x="7300187" y="389069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EBB11AE-B31D-1D43-96EB-334B14CE7D8F}"/>
              </a:ext>
            </a:extLst>
          </p:cNvPr>
          <p:cNvSpPr txBox="1"/>
          <p:nvPr/>
        </p:nvSpPr>
        <p:spPr>
          <a:xfrm>
            <a:off x="4516405" y="460534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B3031EF-E673-A243-AE5F-B5E45550A7CD}"/>
              </a:ext>
            </a:extLst>
          </p:cNvPr>
          <p:cNvSpPr txBox="1"/>
          <p:nvPr/>
        </p:nvSpPr>
        <p:spPr>
          <a:xfrm>
            <a:off x="4824719" y="453318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EEE7AC1-A10A-6F4A-BE22-2EEEA5BD08DC}"/>
              </a:ext>
            </a:extLst>
          </p:cNvPr>
          <p:cNvSpPr txBox="1"/>
          <p:nvPr/>
        </p:nvSpPr>
        <p:spPr>
          <a:xfrm>
            <a:off x="6692173" y="419549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9551177-D4A6-2449-851D-97AAB2A2E6FF}"/>
              </a:ext>
            </a:extLst>
          </p:cNvPr>
          <p:cNvSpPr txBox="1"/>
          <p:nvPr/>
        </p:nvSpPr>
        <p:spPr>
          <a:xfrm>
            <a:off x="4971741" y="445497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79F658D-42C8-8E4A-8DE0-381F2A4ACA9E}"/>
              </a:ext>
            </a:extLst>
          </p:cNvPr>
          <p:cNvSpPr txBox="1"/>
          <p:nvPr/>
        </p:nvSpPr>
        <p:spPr>
          <a:xfrm>
            <a:off x="5777755" y="435383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A1CEFFF-B0AC-B546-ABC7-766478A0A4FC}"/>
              </a:ext>
            </a:extLst>
          </p:cNvPr>
          <p:cNvSpPr txBox="1"/>
          <p:nvPr/>
        </p:nvSpPr>
        <p:spPr>
          <a:xfrm>
            <a:off x="7002664" y="408564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T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CEEF7AE-D787-2E47-B6CE-544E302FE5C5}"/>
              </a:ext>
            </a:extLst>
          </p:cNvPr>
          <p:cNvSpPr txBox="1"/>
          <p:nvPr/>
        </p:nvSpPr>
        <p:spPr>
          <a:xfrm>
            <a:off x="6549032" y="4153371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T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ECBEED8-DF58-6047-8310-643BE9CF0DDB}"/>
              </a:ext>
            </a:extLst>
          </p:cNvPr>
          <p:cNvSpPr txBox="1"/>
          <p:nvPr/>
        </p:nvSpPr>
        <p:spPr>
          <a:xfrm>
            <a:off x="5678640" y="428989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T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E282163-0C82-3B40-84FF-29E0FD5342D7}"/>
              </a:ext>
            </a:extLst>
          </p:cNvPr>
          <p:cNvSpPr txBox="1"/>
          <p:nvPr/>
        </p:nvSpPr>
        <p:spPr>
          <a:xfrm>
            <a:off x="6391012" y="410522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1097514-5AB7-4940-BD88-E6CC1C705138}"/>
              </a:ext>
            </a:extLst>
          </p:cNvPr>
          <p:cNvSpPr txBox="1"/>
          <p:nvPr/>
        </p:nvSpPr>
        <p:spPr>
          <a:xfrm>
            <a:off x="6839514" y="414709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8DDB40E-B537-AF46-ADB7-0CCA7C71B812}"/>
              </a:ext>
            </a:extLst>
          </p:cNvPr>
          <p:cNvSpPr txBox="1"/>
          <p:nvPr/>
        </p:nvSpPr>
        <p:spPr>
          <a:xfrm>
            <a:off x="7162936" y="402253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A5AD1A-D9E7-2643-9B81-75BE87940486}"/>
              </a:ext>
            </a:extLst>
          </p:cNvPr>
          <p:cNvSpPr txBox="1"/>
          <p:nvPr/>
        </p:nvSpPr>
        <p:spPr>
          <a:xfrm>
            <a:off x="5227123" y="426002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BCD8024-A988-5B48-B10A-21EFE35830D5}"/>
              </a:ext>
            </a:extLst>
          </p:cNvPr>
          <p:cNvSpPr txBox="1"/>
          <p:nvPr/>
        </p:nvSpPr>
        <p:spPr>
          <a:xfrm>
            <a:off x="5521884" y="42259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C401075-4FC6-1047-83F1-A5F21BA988A6}"/>
              </a:ext>
            </a:extLst>
          </p:cNvPr>
          <p:cNvSpPr txBox="1"/>
          <p:nvPr/>
        </p:nvSpPr>
        <p:spPr>
          <a:xfrm>
            <a:off x="5942202" y="43801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49FE804-3936-414B-9CB1-5DC2E76A6C84}"/>
              </a:ext>
            </a:extLst>
          </p:cNvPr>
          <p:cNvSpPr txBox="1"/>
          <p:nvPr/>
        </p:nvSpPr>
        <p:spPr>
          <a:xfrm>
            <a:off x="6222785" y="4144459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510AE16-C267-434A-824F-4EFB3BCF831B}"/>
              </a:ext>
            </a:extLst>
          </p:cNvPr>
          <p:cNvSpPr txBox="1"/>
          <p:nvPr/>
        </p:nvSpPr>
        <p:spPr>
          <a:xfrm>
            <a:off x="6066092" y="4249145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6FBE961-D5C1-0B48-BB56-44710C946DB7}"/>
              </a:ext>
            </a:extLst>
          </p:cNvPr>
          <p:cNvSpPr txBox="1"/>
          <p:nvPr/>
        </p:nvSpPr>
        <p:spPr>
          <a:xfrm>
            <a:off x="5364169" y="4205365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7D60FFA-940B-1541-8447-7601054F4DC4}"/>
              </a:ext>
            </a:extLst>
          </p:cNvPr>
          <p:cNvSpPr txBox="1"/>
          <p:nvPr/>
        </p:nvSpPr>
        <p:spPr>
          <a:xfrm>
            <a:off x="5074153" y="4353831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329C1E7-F62F-D248-9027-470200E42AD1}"/>
              </a:ext>
            </a:extLst>
          </p:cNvPr>
          <p:cNvSpPr txBox="1"/>
          <p:nvPr/>
        </p:nvSpPr>
        <p:spPr>
          <a:xfrm>
            <a:off x="4651642" y="4574697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pic>
        <p:nvPicPr>
          <p:cNvPr id="87" name="Picture 86" descr="A picture containing metalware&#10;&#10;Description automatically generated">
            <a:extLst>
              <a:ext uri="{FF2B5EF4-FFF2-40B4-BE49-F238E27FC236}">
                <a16:creationId xmlns:a16="http://schemas.microsoft.com/office/drawing/2014/main" id="{2DD825AC-07F8-C44C-A3B4-26B8AC69A2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64" t="14759" r="49221" b="13723"/>
          <a:stretch/>
        </p:blipFill>
        <p:spPr>
          <a:xfrm>
            <a:off x="668213" y="3753712"/>
            <a:ext cx="1131101" cy="255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125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linked reads + hi-c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1473505" y="33770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2622616" y="33993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65D143-D3D4-894D-80B6-70991011FB2D}"/>
              </a:ext>
            </a:extLst>
          </p:cNvPr>
          <p:cNvSpPr/>
          <p:nvPr/>
        </p:nvSpPr>
        <p:spPr>
          <a:xfrm>
            <a:off x="3809425" y="2895600"/>
            <a:ext cx="1121521" cy="153202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8CCF65D-56F1-5440-8EA7-279137F13782}"/>
              </a:ext>
            </a:extLst>
          </p:cNvPr>
          <p:cNvSpPr/>
          <p:nvPr/>
        </p:nvSpPr>
        <p:spPr>
          <a:xfrm>
            <a:off x="3882904" y="3336853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Linked-Read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 (10X)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5159620" y="2975811"/>
            <a:ext cx="1121521" cy="123602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42D3ABB-7F13-B147-9022-27FE9F672E34}"/>
              </a:ext>
            </a:extLst>
          </p:cNvPr>
          <p:cNvSpPr/>
          <p:nvPr/>
        </p:nvSpPr>
        <p:spPr>
          <a:xfrm>
            <a:off x="5232354" y="3584314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Supernova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7860383" y="3175083"/>
            <a:ext cx="1121521" cy="103675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0AE12BC-D3F7-A240-AD15-FDCC049A745B}"/>
              </a:ext>
            </a:extLst>
          </p:cNvPr>
          <p:cNvSpPr/>
          <p:nvPr/>
        </p:nvSpPr>
        <p:spPr>
          <a:xfrm>
            <a:off x="7945052" y="360819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Lachesis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6507835" y="3175083"/>
            <a:ext cx="1121521" cy="103675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64AA419-C719-C443-9698-B0F0F32F6FE3}"/>
              </a:ext>
            </a:extLst>
          </p:cNvPr>
          <p:cNvSpPr/>
          <p:nvPr/>
        </p:nvSpPr>
        <p:spPr>
          <a:xfrm>
            <a:off x="6603728" y="360819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Hi-C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2400671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3570301" y="36870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4921235" y="36870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6284025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7621269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9200572" y="3399326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8971688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E204DB-06CE-234A-8DF6-2CABD3575D67}"/>
              </a:ext>
            </a:extLst>
          </p:cNvPr>
          <p:cNvSpPr/>
          <p:nvPr/>
        </p:nvSpPr>
        <p:spPr>
          <a:xfrm>
            <a:off x="5165573" y="4381085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FE4E4E-BAA5-514E-A704-E3F43DCC4017}"/>
              </a:ext>
            </a:extLst>
          </p:cNvPr>
          <p:cNvSpPr txBox="1"/>
          <p:nvPr/>
        </p:nvSpPr>
        <p:spPr>
          <a:xfrm>
            <a:off x="5569349" y="410373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2EDC51F-87F8-0740-86EA-595EA16407AA}"/>
              </a:ext>
            </a:extLst>
          </p:cNvPr>
          <p:cNvSpPr/>
          <p:nvPr/>
        </p:nvSpPr>
        <p:spPr>
          <a:xfrm>
            <a:off x="7848024" y="440020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79A5DF-F58D-A348-966A-427E8E6CD2E4}"/>
              </a:ext>
            </a:extLst>
          </p:cNvPr>
          <p:cNvSpPr txBox="1"/>
          <p:nvPr/>
        </p:nvSpPr>
        <p:spPr>
          <a:xfrm>
            <a:off x="8251800" y="412285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132747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poor assembly metrics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1473505" y="33770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2622616" y="33993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65D143-D3D4-894D-80B6-70991011FB2D}"/>
              </a:ext>
            </a:extLst>
          </p:cNvPr>
          <p:cNvSpPr/>
          <p:nvPr/>
        </p:nvSpPr>
        <p:spPr>
          <a:xfrm>
            <a:off x="3809425" y="2895600"/>
            <a:ext cx="1121521" cy="153202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8CCF65D-56F1-5440-8EA7-279137F13782}"/>
              </a:ext>
            </a:extLst>
          </p:cNvPr>
          <p:cNvSpPr/>
          <p:nvPr/>
        </p:nvSpPr>
        <p:spPr>
          <a:xfrm>
            <a:off x="3882904" y="3336853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Linked-Read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 (10X)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5159620" y="2975811"/>
            <a:ext cx="1121521" cy="1236023"/>
          </a:xfrm>
          <a:prstGeom prst="roundRect">
            <a:avLst/>
          </a:prstGeom>
          <a:solidFill>
            <a:srgbClr val="EEB0A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42D3ABB-7F13-B147-9022-27FE9F672E34}"/>
              </a:ext>
            </a:extLst>
          </p:cNvPr>
          <p:cNvSpPr/>
          <p:nvPr/>
        </p:nvSpPr>
        <p:spPr>
          <a:xfrm>
            <a:off x="5232354" y="3584314"/>
            <a:ext cx="952182" cy="350174"/>
          </a:xfrm>
          <a:prstGeom prst="roundRect">
            <a:avLst/>
          </a:prstGeom>
          <a:solidFill>
            <a:srgbClr val="EEB0A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Supernova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7860383" y="3175083"/>
            <a:ext cx="1121521" cy="103675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0AE12BC-D3F7-A240-AD15-FDCC049A745B}"/>
              </a:ext>
            </a:extLst>
          </p:cNvPr>
          <p:cNvSpPr/>
          <p:nvPr/>
        </p:nvSpPr>
        <p:spPr>
          <a:xfrm>
            <a:off x="7945052" y="360819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Lachesis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6507835" y="3175083"/>
            <a:ext cx="1121521" cy="103675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64AA419-C719-C443-9698-B0F0F32F6FE3}"/>
              </a:ext>
            </a:extLst>
          </p:cNvPr>
          <p:cNvSpPr/>
          <p:nvPr/>
        </p:nvSpPr>
        <p:spPr>
          <a:xfrm>
            <a:off x="6603728" y="360819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Hi-C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2400671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3570301" y="36870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4921235" y="36870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6284025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7621269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9200572" y="3399326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8971688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E204DB-06CE-234A-8DF6-2CABD3575D67}"/>
              </a:ext>
            </a:extLst>
          </p:cNvPr>
          <p:cNvSpPr/>
          <p:nvPr/>
        </p:nvSpPr>
        <p:spPr>
          <a:xfrm>
            <a:off x="5165573" y="4381085"/>
            <a:ext cx="1121521" cy="776007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FE4E4E-BAA5-514E-A704-E3F43DCC4017}"/>
              </a:ext>
            </a:extLst>
          </p:cNvPr>
          <p:cNvSpPr txBox="1"/>
          <p:nvPr/>
        </p:nvSpPr>
        <p:spPr>
          <a:xfrm>
            <a:off x="5569349" y="410373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2EDC51F-87F8-0740-86EA-595EA16407AA}"/>
              </a:ext>
            </a:extLst>
          </p:cNvPr>
          <p:cNvSpPr/>
          <p:nvPr/>
        </p:nvSpPr>
        <p:spPr>
          <a:xfrm>
            <a:off x="7848024" y="440020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79A5DF-F58D-A348-966A-427E8E6CD2E4}"/>
              </a:ext>
            </a:extLst>
          </p:cNvPr>
          <p:cNvSpPr txBox="1"/>
          <p:nvPr/>
        </p:nvSpPr>
        <p:spPr>
          <a:xfrm>
            <a:off x="8251800" y="412285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A659D44-0B24-B448-8E07-3492E8423293}"/>
              </a:ext>
            </a:extLst>
          </p:cNvPr>
          <p:cNvCxnSpPr/>
          <p:nvPr/>
        </p:nvCxnSpPr>
        <p:spPr>
          <a:xfrm>
            <a:off x="6302184" y="3659040"/>
            <a:ext cx="262393" cy="275448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BE6A555-9D84-1C4F-BD3E-9EB2A0E0F939}"/>
              </a:ext>
            </a:extLst>
          </p:cNvPr>
          <p:cNvCxnSpPr>
            <a:cxnSpLocks/>
          </p:cNvCxnSpPr>
          <p:nvPr/>
        </p:nvCxnSpPr>
        <p:spPr>
          <a:xfrm flipV="1">
            <a:off x="6287094" y="3659040"/>
            <a:ext cx="316634" cy="248476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5D8DB7B-BCC9-B341-A26D-0D2C3E634A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893341"/>
              </p:ext>
            </p:extLst>
          </p:nvPr>
        </p:nvGraphicFramePr>
        <p:xfrm>
          <a:off x="4459508" y="5285988"/>
          <a:ext cx="2533650" cy="1127760"/>
        </p:xfrm>
        <a:graphic>
          <a:graphicData uri="http://schemas.openxmlformats.org/drawingml/2006/table">
            <a:tbl>
              <a:tblPr/>
              <a:tblGrid>
                <a:gridCol w="1209675">
                  <a:extLst>
                    <a:ext uri="{9D8B030D-6E8A-4147-A177-3AD203B41FA5}">
                      <a16:colId xmlns:a16="http://schemas.microsoft.com/office/drawing/2014/main" val="2502338253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val="4028544951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>
                          <a:solidFill>
                            <a:schemeClr val="bg1"/>
                          </a:solidFill>
                          <a:effectLst/>
                        </a:rPr>
                        <a:t>N50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</a:rPr>
                        <a:t>20,890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75896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>
                          <a:solidFill>
                            <a:schemeClr val="bg1"/>
                          </a:solidFill>
                          <a:effectLst/>
                        </a:rPr>
                        <a:t>L50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</a:rPr>
                        <a:t>205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8233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err="1">
                          <a:solidFill>
                            <a:schemeClr val="bg1"/>
                          </a:solidFill>
                          <a:effectLst/>
                        </a:rPr>
                        <a:t>n_contigs</a:t>
                      </a:r>
                      <a:endParaRPr lang="en-US" sz="16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</a:rPr>
                        <a:t>22,296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2647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>
                          <a:solidFill>
                            <a:schemeClr val="bg1"/>
                          </a:solidFill>
                          <a:effectLst/>
                        </a:rPr>
                        <a:t>asm_length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</a:rPr>
                        <a:t>399,480,000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604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9596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in long reads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65D143-D3D4-894D-80B6-70991011FB2D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4187024" y="3042861"/>
            <a:ext cx="1121521" cy="146140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07FEF07-296C-2140-AB52-7A8918B4CA90}"/>
              </a:ext>
            </a:extLst>
          </p:cNvPr>
          <p:cNvSpPr/>
          <p:nvPr/>
        </p:nvSpPr>
        <p:spPr>
          <a:xfrm>
            <a:off x="4263773" y="3780228"/>
            <a:ext cx="952182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FALCON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0232CF9-D910-F240-9651-208D03F657D9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53A0FA8-26F9-DB42-9717-886AB427C307}"/>
              </a:ext>
            </a:extLst>
          </p:cNvPr>
          <p:cNvSpPr/>
          <p:nvPr/>
        </p:nvSpPr>
        <p:spPr>
          <a:xfrm>
            <a:off x="4149585" y="4672356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A5455B-97BE-004A-B1C9-A23DC8D448F6}"/>
              </a:ext>
            </a:extLst>
          </p:cNvPr>
          <p:cNvSpPr txBox="1"/>
          <p:nvPr/>
        </p:nvSpPr>
        <p:spPr>
          <a:xfrm>
            <a:off x="4553361" y="43950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0B99BF8-D5A8-A645-9996-536DCE6E7EB7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95CCE4E-94B3-7E42-82D7-45D8B949F525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B5DBA69-6486-FA4F-AD3D-3BB476545865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DD8174C-BC72-2C4D-9D8E-BF02159FA262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54531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couldn’t get FALCON to reliably run on the farm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8C9C6D77-A5E4-1A4C-844E-3CB18D4CDDDE}"/>
              </a:ext>
            </a:extLst>
          </p:cNvPr>
          <p:cNvSpPr/>
          <p:nvPr/>
        </p:nvSpPr>
        <p:spPr>
          <a:xfrm>
            <a:off x="4187024" y="3042861"/>
            <a:ext cx="1121521" cy="1461406"/>
          </a:xfrm>
          <a:prstGeom prst="roundRect">
            <a:avLst/>
          </a:prstGeom>
          <a:solidFill>
            <a:srgbClr val="EEB0A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07FEF07-296C-2140-AB52-7A8918B4CA90}"/>
              </a:ext>
            </a:extLst>
          </p:cNvPr>
          <p:cNvSpPr/>
          <p:nvPr/>
        </p:nvSpPr>
        <p:spPr>
          <a:xfrm>
            <a:off x="4263773" y="3802281"/>
            <a:ext cx="952182" cy="350174"/>
          </a:xfrm>
          <a:prstGeom prst="roundRect">
            <a:avLst/>
          </a:prstGeom>
          <a:solidFill>
            <a:srgbClr val="EEB0A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FALCON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C94B88B-8BA3-BF40-AC2F-757D696D144E}"/>
              </a:ext>
            </a:extLst>
          </p:cNvPr>
          <p:cNvCxnSpPr/>
          <p:nvPr/>
        </p:nvCxnSpPr>
        <p:spPr>
          <a:xfrm>
            <a:off x="4617895" y="3836008"/>
            <a:ext cx="262393" cy="275448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256AE54-A3FA-1846-AB39-2DD955A60817}"/>
              </a:ext>
            </a:extLst>
          </p:cNvPr>
          <p:cNvCxnSpPr>
            <a:cxnSpLocks/>
          </p:cNvCxnSpPr>
          <p:nvPr/>
        </p:nvCxnSpPr>
        <p:spPr>
          <a:xfrm flipV="1">
            <a:off x="4602805" y="3836008"/>
            <a:ext cx="316634" cy="248476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8594C7A3-92A8-4840-8AAE-E9EA06DE51AF}"/>
              </a:ext>
            </a:extLst>
          </p:cNvPr>
          <p:cNvSpPr/>
          <p:nvPr/>
        </p:nvSpPr>
        <p:spPr>
          <a:xfrm>
            <a:off x="4149585" y="4672356"/>
            <a:ext cx="1121521" cy="776007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944BAC1-CCF4-7444-B141-AB1AFC391631}"/>
              </a:ext>
            </a:extLst>
          </p:cNvPr>
          <p:cNvSpPr txBox="1"/>
          <p:nvPr/>
        </p:nvSpPr>
        <p:spPr>
          <a:xfrm>
            <a:off x="4553361" y="43950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27C37D3-9130-B144-89A6-3BC6A6115D24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6446858-FAE0-9645-A501-B16B1B040901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FDBB43A-3DE8-EB41-A4BC-A86DE907EC07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12012F6-AE47-5D4A-BE5B-46AFEA3A068C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C13D97E-6946-964F-9ADE-2891E4D387AC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1558241B-6B2D-1248-A11A-9BBD371A090E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</p:spTree>
    <p:extLst>
      <p:ext uri="{BB962C8B-B14F-4D97-AF65-F5344CB8AC3E}">
        <p14:creationId xmlns:p14="http://schemas.microsoft.com/office/powerpoint/2010/main" val="2568519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129</TotalTime>
  <Words>992</Words>
  <Application>Microsoft Macintosh PowerPoint</Application>
  <PresentationFormat>Widescreen</PresentationFormat>
  <Paragraphs>817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Office Theme</vt:lpstr>
      <vt:lpstr>Genome Update</vt:lpstr>
      <vt:lpstr>outline </vt:lpstr>
      <vt:lpstr>terms </vt:lpstr>
      <vt:lpstr>terms</vt:lpstr>
      <vt:lpstr>hybrid assembly</vt:lpstr>
      <vt:lpstr>workflow #1</vt:lpstr>
      <vt:lpstr>workflow #1</vt:lpstr>
      <vt:lpstr>workflow #2</vt:lpstr>
      <vt:lpstr>workflow #2</vt:lpstr>
      <vt:lpstr>workflow #2</vt:lpstr>
      <vt:lpstr>workflow #2</vt:lpstr>
      <vt:lpstr>workflow #2</vt:lpstr>
      <vt:lpstr>workflow #2</vt:lpstr>
      <vt:lpstr>workflow #2</vt:lpstr>
      <vt:lpstr>karyotyping experiment</vt:lpstr>
      <vt:lpstr>are these assembly metrics good?</vt:lpstr>
      <vt:lpstr>most of the contigs are small…</vt:lpstr>
      <vt:lpstr>future work</vt:lpstr>
      <vt:lpstr>already used it for a GWAS</vt:lpstr>
      <vt:lpstr>future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Genome Update</dc:title>
  <dc:creator>Shannon Erica Kendal Joslin</dc:creator>
  <cp:lastModifiedBy>Shannon Erica Kendal Joslin</cp:lastModifiedBy>
  <cp:revision>14</cp:revision>
  <dcterms:created xsi:type="dcterms:W3CDTF">2021-03-02T17:43:26Z</dcterms:created>
  <dcterms:modified xsi:type="dcterms:W3CDTF">2021-03-02T19:52:40Z</dcterms:modified>
</cp:coreProperties>
</file>

<file path=docProps/thumbnail.jpeg>
</file>